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03" r:id="rId2"/>
    <p:sldId id="311" r:id="rId3"/>
    <p:sldId id="299" r:id="rId4"/>
    <p:sldId id="320" r:id="rId5"/>
    <p:sldId id="260" r:id="rId6"/>
    <p:sldId id="322" r:id="rId7"/>
    <p:sldId id="306" r:id="rId8"/>
    <p:sldId id="326" r:id="rId9"/>
    <p:sldId id="281" r:id="rId10"/>
    <p:sldId id="328" r:id="rId11"/>
    <p:sldId id="330" r:id="rId12"/>
    <p:sldId id="300" r:id="rId13"/>
    <p:sldId id="301" r:id="rId14"/>
    <p:sldId id="305" r:id="rId15"/>
    <p:sldId id="308" r:id="rId16"/>
    <p:sldId id="313" r:id="rId17"/>
    <p:sldId id="316" r:id="rId18"/>
    <p:sldId id="288" r:id="rId19"/>
    <p:sldId id="297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8" r:id="rId28"/>
    <p:sldId id="318" r:id="rId29"/>
    <p:sldId id="317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56" autoAdjust="0"/>
    <p:restoredTop sz="90511" autoAdjust="0"/>
  </p:normalViewPr>
  <p:slideViewPr>
    <p:cSldViewPr>
      <p:cViewPr varScale="1">
        <p:scale>
          <a:sx n="66" d="100"/>
          <a:sy n="66" d="100"/>
        </p:scale>
        <p:origin x="14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057C1-56DA-498A-A6EF-2A5019710084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
								Click to edit Master text styles 
								</a:t>
            </a:r>
          </a:p>
          <a:p>
            <a:pPr lvl="1"/>
            <a:r>
              <a:rPr lang="en-US" smtClean="0"/>
              <a:t>
								Second level 
								</a:t>
            </a:r>
          </a:p>
          <a:p>
            <a:pPr lvl="2"/>
            <a:r>
              <a:rPr lang="en-US" smtClean="0"/>
              <a:t>
								Third level 
								</a:t>
            </a:r>
          </a:p>
          <a:p>
            <a:pPr lvl="3"/>
            <a:r>
              <a:rPr lang="en-US" smtClean="0"/>
              <a:t>
								Fourth level 
								</a:t>
            </a:r>
          </a:p>
          <a:p>
            <a:pPr lvl="4"/>
            <a:r>
              <a:rPr lang="en-US" smtClean="0"/>
              <a:t>
								Fifth level 
								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5E0C3-80C2-4ECD-858C-FC537B20FBA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03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5E0C3-80C2-4ECD-858C-FC537B20FB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27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5E0C3-80C2-4ECD-858C-FC537B20FBAD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5E0C3-80C2-4ECD-858C-FC537B20FBA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052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5E0C3-80C2-4ECD-858C-FC537B20FB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76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5E0C3-80C2-4ECD-858C-FC537B20FBA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22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5E0C3-80C2-4ECD-858C-FC537B20FBAD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5E0C3-80C2-4ECD-858C-FC537B20FB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35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5E0C3-80C2-4ECD-858C-FC537B20FB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659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C38B66-7109-8F45-B354-F7932010F509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69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CD89B7-958E-EE4D-934F-4B7152C9D64A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89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-17463"/>
            <a:ext cx="2057400" cy="59563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17463"/>
            <a:ext cx="6019800" cy="59563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CF7A05-BC97-894E-A5DC-D212A7A133D8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05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M Expor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432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Left body"/>
          <p:cNvSpPr>
            <a:spLocks noGrp="1"/>
          </p:cNvSpPr>
          <p:nvPr>
            <p:ph type="body" idx="1"/>
          </p:nvPr>
        </p:nvSpPr>
        <p:spPr>
          <a:xfrm>
            <a:off x="457200" y="1414801"/>
            <a:ext cx="3985200" cy="3442960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body" sz="quarter" idx="3"/>
          </p:nvPr>
        </p:nvSpPr>
        <p:spPr>
          <a:xfrm>
            <a:off x="500034" y="5119200"/>
            <a:ext cx="8229600" cy="1595948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4" name="Right body"/>
          <p:cNvSpPr>
            <a:spLocks noGrp="1"/>
          </p:cNvSpPr>
          <p:nvPr>
            <p:ph type="pic" sz="quarter" idx="1"/>
          </p:nvPr>
        </p:nvSpPr>
        <p:spPr>
          <a:xfrm>
            <a:off x="4705200" y="1414800"/>
            <a:ext cx="3985200" cy="34416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Right body"/>
          <p:cNvSpPr>
            <a:spLocks noGrp="1"/>
          </p:cNvSpPr>
          <p:nvPr>
            <p:ph type="body" idx="2"/>
          </p:nvPr>
        </p:nvSpPr>
        <p:spPr>
          <a:xfrm>
            <a:off x="4705200" y="1414801"/>
            <a:ext cx="3985200" cy="3442960"/>
          </a:xfrm>
        </p:spPr>
        <p:txBody>
          <a:bodyPr/>
          <a:lstStyle/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M Expor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432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Left bod"/>
          <p:cNvSpPr>
            <a:spLocks noGrp="1"/>
          </p:cNvSpPr>
          <p:nvPr>
            <p:ph type="body" idx="1"/>
          </p:nvPr>
        </p:nvSpPr>
        <p:spPr>
          <a:xfrm>
            <a:off x="457200" y="1414801"/>
            <a:ext cx="3985200" cy="3442960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body" sz="quarter" idx="3"/>
          </p:nvPr>
        </p:nvSpPr>
        <p:spPr>
          <a:xfrm>
            <a:off x="500034" y="5119200"/>
            <a:ext cx="8229600" cy="1595948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4" name="Right body"/>
          <p:cNvSpPr>
            <a:spLocks noGrp="1"/>
          </p:cNvSpPr>
          <p:nvPr>
            <p:ph type="body" idx="2"/>
          </p:nvPr>
        </p:nvSpPr>
        <p:spPr>
          <a:xfrm>
            <a:off x="4705200" y="1414800"/>
            <a:ext cx="3985200" cy="344296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6DAEDF-6DFF-F04E-85E1-D05C68A8BC25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458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DA3061-E458-E040-BD63-560E60143479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0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6D7EF-2FE0-C645-BE6B-70722AFE6FDB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47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946A4C-A74C-D64F-9784-968D77187AB4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5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D839E4-F218-5F47-AA50-ADCE04F29A72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80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091022-2117-5040-BD72-BB23C3FCAD45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67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3D4B18-B353-C141-94BD-6ACAC66DD04F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043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9F2C16-F6BB-BE47-9325-F91CB0471244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44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9" descr="blueconstruct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-17463"/>
            <a:ext cx="8135938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28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 smtClean="0">
                <a:solidFill>
                  <a:schemeClr val="accent6">
                    <a:lumMod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accent6">
                    <a:lumMod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E46C0A"/>
                </a:solidFill>
              </a:defRPr>
            </a:lvl1pPr>
          </a:lstStyle>
          <a:p>
            <a:fld id="{F31DF322-C709-BF41-96B8-1377C3C3BB6B}" type="slidenum">
              <a:rPr lang="en-US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ormation%20bassins/Vade-mecum_co-intervention_.pdf" TargetMode="External"/><Relationship Id="rId7" Type="http://schemas.openxmlformats.org/officeDocument/2006/relationships/hyperlink" Target="formation%20bassins/Ressource%20LP%20LV%20profil%20linguistique%20suivi%20individuel%20eleve.pdf" TargetMode="External"/><Relationship Id="rId2" Type="http://schemas.openxmlformats.org/officeDocument/2006/relationships/hyperlink" Target="file:///E:\Transcend\Dossier%20IEN\Doc%20IEN\Formation\Formation%20bassins%20nouveaux%20programmes\Les_14_familles_de_metiers_pour_la_seconde_professionnelle_1051528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ormation%20bassins/Nouveau%20livret%20scolaire%201.pdf" TargetMode="External"/><Relationship Id="rId5" Type="http://schemas.openxmlformats.org/officeDocument/2006/relationships/hyperlink" Target="formation%20bassins/nouveaux%20programmes%202019%20Bac_pro_et_CAP_Langues_vivantes_Voie_professionnelle_1075480.pdf" TargetMode="External"/><Relationship Id="rId4" Type="http://schemas.openxmlformats.org/officeDocument/2006/relationships/hyperlink" Target="formation%20bassins/Vade-mecum_realisation_chef-d_oeuvre_1081404.pdf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formation%20bassins/Epreuve%20obligatoire%20BAC%20PRO%202022%20(2).docx" TargetMode="External"/><Relationship Id="rId3" Type="http://schemas.openxmlformats.org/officeDocument/2006/relationships/hyperlink" Target="formation%20bassins/epreuve%20facultative%20LV%20Bac%20pro.pdf" TargetMode="External"/><Relationship Id="rId7" Type="http://schemas.openxmlformats.org/officeDocument/2006/relationships/hyperlink" Target="formation%20bassins/epreuve_facultative_bac%20pro%20fiche_evaluation_notation_145622.pdf" TargetMode="External"/><Relationship Id="rId2" Type="http://schemas.openxmlformats.org/officeDocument/2006/relationships/hyperlink" Target="formation%20bassins/epreuve%20obligatoire%20LV%20%20Bac%20pro.pdf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formation%20bassins/LV2_bac%20pro%20fiche_evaluation_notation_145620.pdf" TargetMode="External"/><Relationship Id="rId5" Type="http://schemas.openxmlformats.org/officeDocument/2006/relationships/hyperlink" Target="formation%20bassins/LV1%20bac%20pro_fiche_evaluation_notation_.pdf" TargetMode="External"/><Relationship Id="rId4" Type="http://schemas.openxmlformats.org/officeDocument/2006/relationships/hyperlink" Target="http://www.education.gouv.fr/cid51728/mene1009438n.html" TargetMode="External"/><Relationship Id="rId9" Type="http://schemas.openxmlformats.org/officeDocument/2006/relationships/hyperlink" Target="formation%20bassins/Epreuve%20facultative%20BAC%20PRO%202022%20(1).docx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189964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fr-FR" dirty="0" smtClean="0"/>
              <a:t>FORMATION NOUVELLES MODALITES D’EVALUATION  en LV </a:t>
            </a:r>
            <a:br>
              <a:rPr lang="fr-FR" dirty="0" smtClean="0"/>
            </a:br>
            <a:r>
              <a:rPr lang="fr-FR" dirty="0" smtClean="0"/>
              <a:t>SUJETS CAP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711152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fr-FR" b="1" dirty="0" smtClean="0"/>
              <a:t>Académie de Besançon</a:t>
            </a:r>
          </a:p>
          <a:p>
            <a:r>
              <a:rPr lang="fr-FR" u="sng" dirty="0" smtClean="0"/>
              <a:t>IEN EG anglais</a:t>
            </a:r>
            <a:r>
              <a:rPr lang="fr-FR" dirty="0" smtClean="0"/>
              <a:t>: </a:t>
            </a:r>
            <a:endParaRPr lang="fr-FR" dirty="0" smtClean="0"/>
          </a:p>
          <a:p>
            <a:r>
              <a:rPr lang="fr-FR" dirty="0" smtClean="0"/>
              <a:t>Marie-Pierre </a:t>
            </a:r>
            <a:r>
              <a:rPr lang="fr-FR" dirty="0" smtClean="0"/>
              <a:t>Percher (anglais)</a:t>
            </a:r>
            <a:endParaRPr lang="fr-FR" dirty="0"/>
          </a:p>
        </p:txBody>
      </p:sp>
      <p:pic>
        <p:nvPicPr>
          <p:cNvPr id="1026" name="Image 1" descr="http://www.ac-besancon.fr/IMG/jpg/2018_logo_academie_besanco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0"/>
            <a:ext cx="1368425" cy="158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863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B.a</a:t>
            </a:r>
            <a:r>
              <a:rPr lang="fr-FR" dirty="0" smtClean="0"/>
              <a:t>- </a:t>
            </a:r>
            <a:r>
              <a:rPr dirty="0" smtClean="0"/>
              <a:t>EOC</a:t>
            </a:r>
            <a:endParaRPr lang="en-US" dirty="0"/>
          </a:p>
        </p:txBody>
      </p:sp>
      <p:sp>
        <p:nvSpPr>
          <p:cNvPr id="3" name="_OM_BulletList_"/>
          <p:cNvSpPr>
            <a:spLocks noGrp="1"/>
          </p:cNvSpPr>
          <p:nvPr>
            <p:ph type="body" idx="1"/>
          </p:nvPr>
        </p:nvSpPr>
        <p:spPr>
          <a:xfrm>
            <a:off x="179512" y="2431682"/>
            <a:ext cx="8784976" cy="4152246"/>
          </a:xfrm>
        </p:spPr>
        <p:txBody>
          <a:bodyPr>
            <a:normAutofit fontScale="92500" lnSpcReduction="10000"/>
          </a:bodyPr>
          <a:lstStyle/>
          <a:p>
            <a:r>
              <a:rPr dirty="0" smtClean="0"/>
              <a:t>3 </a:t>
            </a:r>
            <a:r>
              <a:rPr dirty="0" err="1"/>
              <a:t>mn</a:t>
            </a:r>
            <a:endParaRPr i="1" dirty="0"/>
          </a:p>
          <a:p>
            <a:r>
              <a:rPr b="1" dirty="0" err="1" smtClean="0"/>
              <a:t>Présenter</a:t>
            </a:r>
            <a:r>
              <a:rPr b="1" dirty="0" smtClean="0"/>
              <a:t> </a:t>
            </a:r>
            <a:endParaRPr lang="fr-FR" b="1" dirty="0" smtClean="0"/>
          </a:p>
          <a:p>
            <a:pPr lvl="1"/>
            <a:r>
              <a:rPr lang="fr-FR" dirty="0" smtClean="0"/>
              <a:t>Soit </a:t>
            </a:r>
            <a:r>
              <a:rPr dirty="0" smtClean="0"/>
              <a:t>un </a:t>
            </a:r>
            <a:r>
              <a:rPr dirty="0" err="1"/>
              <a:t>projet</a:t>
            </a:r>
            <a:r>
              <a:rPr dirty="0"/>
              <a:t>/service/</a:t>
            </a:r>
            <a:r>
              <a:rPr dirty="0" err="1"/>
              <a:t>produit</a:t>
            </a:r>
            <a:r>
              <a:rPr dirty="0"/>
              <a:t> </a:t>
            </a:r>
            <a:r>
              <a:rPr dirty="0" err="1"/>
              <a:t>ayant</a:t>
            </a:r>
            <a:r>
              <a:rPr dirty="0"/>
              <a:t> fait </a:t>
            </a:r>
            <a:r>
              <a:rPr dirty="0" err="1"/>
              <a:t>appel</a:t>
            </a:r>
            <a:r>
              <a:rPr dirty="0"/>
              <a:t> à </a:t>
            </a:r>
            <a:r>
              <a:rPr dirty="0" smtClean="0"/>
              <a:t>l</a:t>
            </a:r>
            <a:r>
              <a:rPr lang="fr-FR" dirty="0" smtClean="0"/>
              <a:t>‘utilisation de l</a:t>
            </a:r>
            <a:r>
              <a:rPr dirty="0" smtClean="0"/>
              <a:t>a LV</a:t>
            </a:r>
            <a:r>
              <a:rPr lang="fr-FR" dirty="0" smtClean="0"/>
              <a:t> dans le cadre des EG  et/ou professionnels</a:t>
            </a:r>
          </a:p>
          <a:p>
            <a:pPr lvl="1"/>
            <a:r>
              <a:rPr lang="fr-FR" dirty="0" smtClean="0"/>
              <a:t>Soit une expérience professionnelle</a:t>
            </a:r>
            <a:r>
              <a:rPr lang="fr-FR" dirty="0"/>
              <a:t> </a:t>
            </a:r>
            <a:r>
              <a:rPr lang="fr-FR" dirty="0" smtClean="0"/>
              <a:t>ayant fait </a:t>
            </a:r>
            <a:r>
              <a:rPr lang="fr-FR" dirty="0"/>
              <a:t>appel à l‘utilisation de la LV dans le cadre </a:t>
            </a:r>
            <a:r>
              <a:rPr lang="fr-FR" dirty="0" smtClean="0"/>
              <a:t>d’une expérience vécue en France ou lors d’une mobilité à l’étranger</a:t>
            </a:r>
            <a:endParaRPr dirty="0"/>
          </a:p>
          <a:p>
            <a:r>
              <a:rPr lang="fr-FR" i="1" dirty="0" smtClean="0"/>
              <a:t>"</a:t>
            </a:r>
            <a:r>
              <a:rPr i="1" dirty="0" err="1" smtClean="0"/>
              <a:t>Possibilité</a:t>
            </a:r>
            <a:r>
              <a:rPr i="1" dirty="0" smtClean="0"/>
              <a:t> </a:t>
            </a:r>
            <a:r>
              <a:rPr lang="fr-FR" i="1" dirty="0" smtClean="0"/>
              <a:t>de prendre appui sur un « plan d’intervention ou des mots clés »</a:t>
            </a:r>
          </a:p>
          <a:p>
            <a:r>
              <a:rPr lang="fr-FR" i="1" dirty="0" smtClean="0"/>
              <a:t>« Support visuel </a:t>
            </a:r>
            <a:r>
              <a:rPr i="1" dirty="0" err="1" smtClean="0"/>
              <a:t>si</a:t>
            </a:r>
            <a:r>
              <a:rPr i="1" dirty="0" smtClean="0"/>
              <a:t> </a:t>
            </a:r>
            <a:r>
              <a:rPr lang="fr-FR" i="1" dirty="0" smtClean="0"/>
              <a:t>nécessaire à l’illustration voire </a:t>
            </a:r>
            <a:r>
              <a:rPr i="1" dirty="0" smtClean="0"/>
              <a:t>INDISPENSABLE</a:t>
            </a:r>
            <a:r>
              <a:rPr lang="fr-FR" i="1" dirty="0" smtClean="0"/>
              <a:t> à la compréhension du propos »</a:t>
            </a:r>
            <a:endParaRPr i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90450">
            <a:off x="7164288" y="311298"/>
            <a:ext cx="1366441" cy="185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50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B.b</a:t>
            </a:r>
            <a:r>
              <a:rPr lang="fr-FR" dirty="0" smtClean="0"/>
              <a:t>- </a:t>
            </a:r>
            <a:r>
              <a:rPr dirty="0" smtClean="0"/>
              <a:t>EOI</a:t>
            </a:r>
            <a:endParaRPr lang="en-US" dirty="0"/>
          </a:p>
        </p:txBody>
      </p:sp>
      <p:sp>
        <p:nvSpPr>
          <p:cNvPr id="3" name="_OM_BulletList_"/>
          <p:cNvSpPr>
            <a:spLocks noGrp="1"/>
          </p:cNvSpPr>
          <p:nvPr>
            <p:ph type="body" idx="1"/>
          </p:nvPr>
        </p:nvSpPr>
        <p:spPr>
          <a:xfrm>
            <a:off x="541378" y="2996952"/>
            <a:ext cx="7355160" cy="3442960"/>
          </a:xfrm>
        </p:spPr>
        <p:txBody>
          <a:bodyPr>
            <a:normAutofit/>
          </a:bodyPr>
          <a:lstStyle/>
          <a:p>
            <a:r>
              <a:rPr dirty="0" smtClean="0"/>
              <a:t>3 </a:t>
            </a:r>
            <a:r>
              <a:rPr dirty="0" err="1"/>
              <a:t>mn</a:t>
            </a:r>
            <a:endParaRPr dirty="0"/>
          </a:p>
          <a:p>
            <a:r>
              <a:rPr lang="fr-FR" dirty="0" smtClean="0"/>
              <a:t>Echange oral avec l’évaluateur à partir de</a:t>
            </a:r>
            <a:r>
              <a:rPr dirty="0" smtClean="0"/>
              <a:t> </a:t>
            </a:r>
            <a:r>
              <a:rPr dirty="0"/>
              <a:t>ce qui a </a:t>
            </a:r>
            <a:r>
              <a:rPr dirty="0" err="1"/>
              <a:t>été</a:t>
            </a:r>
            <a:r>
              <a:rPr dirty="0"/>
              <a:t> </a:t>
            </a:r>
            <a:r>
              <a:rPr dirty="0" err="1" smtClean="0"/>
              <a:t>dit</a:t>
            </a:r>
            <a:r>
              <a:rPr lang="fr-FR" dirty="0" smtClean="0"/>
              <a:t> (questions, demande d’explications) </a:t>
            </a:r>
          </a:p>
          <a:p>
            <a:r>
              <a:rPr lang="fr-FR" i="1" dirty="0" smtClean="0"/>
              <a:t>« Si le candidat s’est peu exprimé dans la première partie , l’évaluateur </a:t>
            </a:r>
            <a:r>
              <a:rPr i="1" dirty="0" err="1" smtClean="0"/>
              <a:t>ouv</a:t>
            </a:r>
            <a:r>
              <a:rPr lang="fr-FR" i="1" dirty="0" err="1" smtClean="0"/>
              <a:t>re</a:t>
            </a:r>
            <a:r>
              <a:rPr lang="fr-FR" i="1" dirty="0" smtClean="0"/>
              <a:t>, élargit et, si besoin, multiplie les objets sur lesquels peut porter l’échange. »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80607">
            <a:off x="6892527" y="623138"/>
            <a:ext cx="1752532" cy="139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4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33951" t="16531" r="38931" b="7672"/>
          <a:stretch/>
        </p:blipFill>
        <p:spPr>
          <a:xfrm>
            <a:off x="1979712" y="214283"/>
            <a:ext cx="6316714" cy="64396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6200000">
            <a:off x="-2480138" y="3249428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annexe IV </a:t>
            </a:r>
            <a:r>
              <a:rPr lang="fr-FR" dirty="0" smtClean="0"/>
              <a:t>grille </a:t>
            </a:r>
            <a:r>
              <a:rPr lang="fr-FR" dirty="0" err="1" smtClean="0"/>
              <a:t>CAP_oblig</a:t>
            </a:r>
            <a:r>
              <a:rPr lang="fr-FR" dirty="0"/>
              <a:t>_ </a:t>
            </a:r>
            <a:r>
              <a:rPr lang="fr-FR" dirty="0" smtClean="0"/>
              <a:t>BO 26 </a:t>
            </a:r>
            <a:r>
              <a:rPr lang="fr-FR" dirty="0"/>
              <a:t>du 25 juin 2020</a:t>
            </a:r>
          </a:p>
        </p:txBody>
      </p:sp>
    </p:spTree>
    <p:extLst>
      <p:ext uri="{BB962C8B-B14F-4D97-AF65-F5344CB8AC3E}">
        <p14:creationId xmlns:p14="http://schemas.microsoft.com/office/powerpoint/2010/main" val="314197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34313" t="20672" r="38569" b="11407"/>
          <a:stretch/>
        </p:blipFill>
        <p:spPr>
          <a:xfrm>
            <a:off x="1187624" y="188640"/>
            <a:ext cx="6696744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326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Epreuve facultative de langue vivante au CAP</a:t>
            </a:r>
            <a:endParaRPr lang="de-D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896445"/>
          </a:xfrm>
        </p:spPr>
        <p:txBody>
          <a:bodyPr/>
          <a:lstStyle/>
          <a:p>
            <a:r>
              <a:rPr lang="fr-FR" sz="1800" dirty="0" smtClean="0"/>
              <a:t>Epreuve ponctuelle sur 20 points</a:t>
            </a:r>
          </a:p>
          <a:p>
            <a:r>
              <a:rPr lang="fr-FR" sz="1800" dirty="0" smtClean="0"/>
              <a:t>Langue différente de la langue de l’épreuve obligatoire</a:t>
            </a:r>
          </a:p>
          <a:p>
            <a:r>
              <a:rPr lang="fr-FR" sz="1800" dirty="0" smtClean="0"/>
              <a:t>Niveau A2 du CECRL</a:t>
            </a:r>
          </a:p>
          <a:p>
            <a:r>
              <a:rPr lang="fr-FR" sz="1800" dirty="0" smtClean="0"/>
              <a:t>EOC      Voir situation B épreuve orale individuelle</a:t>
            </a:r>
          </a:p>
          <a:p>
            <a:r>
              <a:rPr lang="fr-FR" sz="1800" dirty="0" smtClean="0"/>
              <a:t>EOI</a:t>
            </a:r>
          </a:p>
          <a:p>
            <a:endParaRPr lang="fr-FR" sz="1800" dirty="0"/>
          </a:p>
          <a:p>
            <a:endParaRPr lang="fr-FR" sz="1800" dirty="0" smtClean="0"/>
          </a:p>
          <a:p>
            <a:r>
              <a:rPr lang="fr-FR" sz="1800" dirty="0" smtClean="0"/>
              <a:t>CE</a:t>
            </a:r>
            <a:r>
              <a:rPr lang="fr-FR" sz="1800" dirty="0"/>
              <a:t>: à partir d’un document inconnu proposé par le jury. </a:t>
            </a:r>
            <a:endParaRPr lang="fr-FR" sz="1800" dirty="0" smtClean="0"/>
          </a:p>
          <a:p>
            <a:r>
              <a:rPr lang="fr-FR" sz="1800" dirty="0" smtClean="0"/>
              <a:t>Interrogation </a:t>
            </a:r>
            <a:r>
              <a:rPr lang="fr-FR" sz="1800" dirty="0"/>
              <a:t>orale, 4 à 6 questions…</a:t>
            </a:r>
          </a:p>
          <a:p>
            <a:pPr marL="0" indent="0">
              <a:buNone/>
            </a:pPr>
            <a:r>
              <a:rPr lang="fr-FR" sz="1800" dirty="0"/>
              <a:t>Le nombre et la nature des questions dépendent des réponses successivement apportées et leur objet s’adapte à ces réponses.</a:t>
            </a:r>
          </a:p>
          <a:p>
            <a:pPr marL="0" indent="0">
              <a:buNone/>
            </a:pPr>
            <a:r>
              <a:rPr lang="fr-FR" sz="1800" b="1" dirty="0"/>
              <a:t>L’examinateur laisse au candidat le temps nécessaire pour prendre connaissance du texte, à savoir 3mn maximum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i="1" dirty="0"/>
              <a:t>*Restitution du document support de l’évaluation de la CE à l’issue de l’épreuve</a:t>
            </a:r>
          </a:p>
          <a:p>
            <a:endParaRPr lang="fr-FR" dirty="0"/>
          </a:p>
          <a:p>
            <a:endParaRPr lang="fr-FR" dirty="0" smtClean="0"/>
          </a:p>
        </p:txBody>
      </p:sp>
      <p:sp>
        <p:nvSpPr>
          <p:cNvPr id="4" name="Accolade fermante 3"/>
          <p:cNvSpPr/>
          <p:nvPr/>
        </p:nvSpPr>
        <p:spPr>
          <a:xfrm>
            <a:off x="1187624" y="2420888"/>
            <a:ext cx="504056" cy="1013284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636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33397" t="17516" r="37825" b="17948"/>
          <a:stretch/>
        </p:blipFill>
        <p:spPr>
          <a:xfrm>
            <a:off x="2411760" y="58317"/>
            <a:ext cx="5976664" cy="61789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6200000">
            <a:off x="-2300119" y="3172328"/>
            <a:ext cx="61926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annexe V grille CAP facultatif </a:t>
            </a:r>
            <a:r>
              <a:rPr lang="fr-FR" dirty="0" smtClean="0"/>
              <a:t>ensel838_1302271 </a:t>
            </a:r>
            <a:r>
              <a:rPr lang="fr-FR" dirty="0"/>
              <a:t>LV </a:t>
            </a:r>
            <a:r>
              <a:rPr lang="fr-FR" dirty="0" smtClean="0"/>
              <a:t>fac</a:t>
            </a:r>
          </a:p>
        </p:txBody>
      </p:sp>
      <p:sp>
        <p:nvSpPr>
          <p:cNvPr id="4" name="Rectangle 3"/>
          <p:cNvSpPr/>
          <p:nvPr/>
        </p:nvSpPr>
        <p:spPr>
          <a:xfrm>
            <a:off x="2555776" y="613017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n-NO" dirty="0"/>
          </a:p>
          <a:p>
            <a:r>
              <a:rPr lang="nn-NO" dirty="0"/>
              <a:t>12 mn = 3mn + 3mn + 6 mn</a:t>
            </a:r>
          </a:p>
        </p:txBody>
      </p:sp>
    </p:spTree>
    <p:extLst>
      <p:ext uri="{BB962C8B-B14F-4D97-AF65-F5344CB8AC3E}">
        <p14:creationId xmlns:p14="http://schemas.microsoft.com/office/powerpoint/2010/main" val="564425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t="17448"/>
          <a:stretch/>
        </p:blipFill>
        <p:spPr>
          <a:xfrm>
            <a:off x="539552" y="188640"/>
            <a:ext cx="756084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5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0"/>
            <a:ext cx="72612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44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Points de vigilance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Choix des supports pour chaque AL concernée</a:t>
            </a:r>
          </a:p>
          <a:p>
            <a:r>
              <a:rPr lang="fr-FR" dirty="0" smtClean="0"/>
              <a:t>Débit (CO)</a:t>
            </a:r>
          </a:p>
          <a:p>
            <a:r>
              <a:rPr lang="fr-FR" dirty="0" smtClean="0"/>
              <a:t>Longueur</a:t>
            </a:r>
          </a:p>
          <a:p>
            <a:r>
              <a:rPr lang="fr-FR" dirty="0" smtClean="0"/>
              <a:t>Questionnement</a:t>
            </a:r>
          </a:p>
          <a:p>
            <a:r>
              <a:rPr lang="fr-FR" dirty="0" smtClean="0"/>
              <a:t>Marqueurs/degrés de difficultés</a:t>
            </a:r>
          </a:p>
          <a:p>
            <a:r>
              <a:rPr lang="fr-FR" dirty="0" smtClean="0"/>
              <a:t>….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122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2564904"/>
            <a:ext cx="8135938" cy="1143001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Outils</a:t>
            </a:r>
            <a:br>
              <a:rPr lang="fr-FR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005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332657"/>
            <a:ext cx="7491214" cy="648071"/>
          </a:xfrm>
        </p:spPr>
        <p:txBody>
          <a:bodyPr/>
          <a:lstStyle/>
          <a:p>
            <a:r>
              <a:rPr lang="fr-FR" sz="2400" dirty="0" smtClean="0"/>
              <a:t>TVP : Enjeux de la mise en œuvre pour l’année 2020-2021</a:t>
            </a:r>
            <a:endParaRPr lang="de-DE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980728"/>
            <a:ext cx="7874075" cy="5616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400" b="1" dirty="0" smtClean="0"/>
              <a:t>Poursuite du déploiement de la TVP:</a:t>
            </a:r>
          </a:p>
          <a:p>
            <a:pPr>
              <a:buFontTx/>
              <a:buChar char="-"/>
            </a:pPr>
            <a:r>
              <a:rPr lang="fr-FR" sz="1400" b="1" dirty="0">
                <a:hlinkClick r:id="rId2" action="ppaction://hlinkfile"/>
              </a:rPr>
              <a:t>F</a:t>
            </a:r>
            <a:r>
              <a:rPr lang="fr-FR" sz="1400" b="1" dirty="0" smtClean="0">
                <a:hlinkClick r:id="rId2" action="ppaction://hlinkfile"/>
              </a:rPr>
              <a:t>amilles de métiers </a:t>
            </a:r>
            <a:r>
              <a:rPr lang="fr-FR" sz="1400" dirty="0" smtClean="0"/>
              <a:t>(6 nouvelles familles à la rentrée 2020 avec 17 spécialités de </a:t>
            </a:r>
            <a:r>
              <a:rPr lang="fr-FR" sz="1400" dirty="0" err="1" smtClean="0"/>
              <a:t>BacPro</a:t>
            </a:r>
            <a:r>
              <a:rPr lang="fr-FR" sz="1400" dirty="0" smtClean="0"/>
              <a:t>) avec une carte des formations en adéquation avec les besoins économiques </a:t>
            </a:r>
            <a:r>
              <a:rPr lang="fr-FR" sz="1400" dirty="0" err="1" smtClean="0"/>
              <a:t>cf</a:t>
            </a:r>
            <a:r>
              <a:rPr lang="fr-FR" sz="1400" dirty="0" smtClean="0"/>
              <a:t>  GA remplacé par AGORA </a:t>
            </a:r>
          </a:p>
          <a:p>
            <a:pPr>
              <a:buFontTx/>
              <a:buChar char="-"/>
            </a:pPr>
            <a:r>
              <a:rPr lang="fr-FR" sz="1400" b="1" u="sng" dirty="0">
                <a:hlinkClick r:id="rId3" action="ppaction://hlinkfile"/>
              </a:rPr>
              <a:t>C</a:t>
            </a:r>
            <a:r>
              <a:rPr lang="fr-FR" sz="1400" b="1" u="sng" dirty="0" smtClean="0">
                <a:hlinkClick r:id="rId3" action="ppaction://hlinkfile"/>
              </a:rPr>
              <a:t>o-intervention</a:t>
            </a:r>
            <a:r>
              <a:rPr lang="fr-FR" sz="1400" b="1" u="sng" dirty="0" smtClean="0"/>
              <a:t> </a:t>
            </a:r>
            <a:r>
              <a:rPr lang="fr-FR" sz="1400" dirty="0" smtClean="0"/>
              <a:t>( 2</a:t>
            </a:r>
            <a:r>
              <a:rPr lang="fr-FR" sz="1400" baseline="30000" dirty="0" smtClean="0"/>
              <a:t>ième</a:t>
            </a:r>
            <a:r>
              <a:rPr lang="fr-FR" sz="1400" dirty="0" smtClean="0"/>
              <a:t> année CAP et 1</a:t>
            </a:r>
            <a:r>
              <a:rPr lang="fr-FR" sz="1400" baseline="30000" dirty="0" smtClean="0"/>
              <a:t>ère</a:t>
            </a:r>
            <a:r>
              <a:rPr lang="fr-FR" sz="1400" dirty="0" smtClean="0"/>
              <a:t> professionnelle</a:t>
            </a:r>
            <a:r>
              <a:rPr lang="fr-FR" sz="1400" b="1" dirty="0" smtClean="0"/>
              <a:t>) possibilité d’élargir à d’autres enseignements LV </a:t>
            </a:r>
            <a:r>
              <a:rPr lang="fr-FR" sz="1400" dirty="0" smtClean="0"/>
              <a:t>-Arts Appliqués</a:t>
            </a:r>
          </a:p>
          <a:p>
            <a:pPr>
              <a:buFontTx/>
              <a:buChar char="-"/>
            </a:pPr>
            <a:r>
              <a:rPr lang="fr-FR" sz="1400" b="1" u="sng" dirty="0" smtClean="0">
                <a:hlinkClick r:id="rId4" action="ppaction://hlinkfile"/>
              </a:rPr>
              <a:t>Chef d’œuvre </a:t>
            </a:r>
            <a:r>
              <a:rPr lang="fr-FR" sz="1400" dirty="0" smtClean="0"/>
              <a:t>(évaluation  sous la forme d’un « grand oral des métiers » CAP 2021 –Bac Pro 2022)</a:t>
            </a:r>
          </a:p>
          <a:p>
            <a:pPr>
              <a:buFontTx/>
              <a:buChar char="-"/>
            </a:pPr>
            <a:r>
              <a:rPr lang="fr-FR" sz="1400" b="1" u="sng" dirty="0" smtClean="0"/>
              <a:t>Accompagnement renforcé </a:t>
            </a:r>
            <a:r>
              <a:rPr lang="fr-FR" sz="1400" dirty="0" smtClean="0"/>
              <a:t>( jusqu’en décembre en articulation avec les tests de positionnement)</a:t>
            </a:r>
          </a:p>
          <a:p>
            <a:pPr>
              <a:buFontTx/>
              <a:buChar char="-"/>
            </a:pPr>
            <a:r>
              <a:rPr lang="fr-FR" sz="1400" b="1" u="sng" dirty="0" smtClean="0"/>
              <a:t>CAP en parcours 1,2,3 </a:t>
            </a:r>
            <a:r>
              <a:rPr lang="fr-FR" sz="1400" dirty="0" smtClean="0"/>
              <a:t>( 3 ans pour des élèves décrocheurs pendant le confinement ayant besoin d’un programme de professionnalisation renforcé)</a:t>
            </a:r>
          </a:p>
          <a:p>
            <a:pPr>
              <a:buFontTx/>
              <a:buChar char="-"/>
            </a:pPr>
            <a:r>
              <a:rPr lang="fr-FR" sz="1400" b="1" dirty="0" smtClean="0">
                <a:hlinkClick r:id="rId5" action="ppaction://hlinkfile"/>
              </a:rPr>
              <a:t>Rénovation des programmes </a:t>
            </a:r>
            <a:r>
              <a:rPr lang="fr-FR" sz="1400" dirty="0" smtClean="0"/>
              <a:t>et des épreuves de certification</a:t>
            </a:r>
          </a:p>
          <a:p>
            <a:pPr>
              <a:buFontTx/>
              <a:buChar char="-"/>
            </a:pPr>
            <a:r>
              <a:rPr lang="fr-FR" sz="1400" dirty="0" smtClean="0"/>
              <a:t>Sécurisation </a:t>
            </a:r>
            <a:r>
              <a:rPr lang="fr-FR" sz="1400" dirty="0"/>
              <a:t>des parcours </a:t>
            </a:r>
            <a:r>
              <a:rPr lang="fr-FR" sz="1400" dirty="0" smtClean="0"/>
              <a:t>(développement de l’apprentissage- </a:t>
            </a:r>
            <a:r>
              <a:rPr lang="fr-FR" sz="1400" b="1" u="sng" dirty="0" smtClean="0"/>
              <a:t>attestation de réussite en 1</a:t>
            </a:r>
            <a:r>
              <a:rPr lang="fr-FR" sz="1400" b="1" u="sng" baseline="30000" dirty="0" smtClean="0"/>
              <a:t>ère</a:t>
            </a:r>
            <a:r>
              <a:rPr lang="fr-FR" sz="1400" b="1" u="sng" dirty="0" smtClean="0"/>
              <a:t> pro </a:t>
            </a:r>
            <a:r>
              <a:rPr lang="fr-FR" sz="1400" dirty="0" smtClean="0"/>
              <a:t>-</a:t>
            </a:r>
            <a:r>
              <a:rPr lang="fr-FR" sz="1400" b="1" dirty="0" smtClean="0">
                <a:hlinkClick r:id="rId6" action="ppaction://hlinkfile"/>
              </a:rPr>
              <a:t>LSL PRO dématérialisé</a:t>
            </a:r>
            <a:r>
              <a:rPr lang="fr-FR" sz="1400" b="1" dirty="0" smtClean="0"/>
              <a:t>. Suppression du BEP</a:t>
            </a:r>
            <a:r>
              <a:rPr lang="fr-FR" sz="1400" dirty="0" smtClean="0"/>
              <a:t>)</a:t>
            </a:r>
          </a:p>
          <a:p>
            <a:pPr>
              <a:buFontTx/>
              <a:buChar char="-"/>
            </a:pPr>
            <a:r>
              <a:rPr lang="fr-FR" sz="1400" b="1" u="sng" dirty="0" smtClean="0">
                <a:hlinkClick r:id="rId7" action="ppaction://hlinkfile"/>
              </a:rPr>
              <a:t>Profil linguistique</a:t>
            </a:r>
            <a:endParaRPr lang="fr-FR" sz="1400" b="1" u="sng" dirty="0" smtClean="0"/>
          </a:p>
          <a:p>
            <a:pPr>
              <a:buFontTx/>
              <a:buChar char="-"/>
            </a:pPr>
            <a:r>
              <a:rPr lang="fr-FR" sz="1400" dirty="0" smtClean="0"/>
              <a:t>Développement des CMQ et des Campus d’excellence</a:t>
            </a:r>
          </a:p>
          <a:p>
            <a:pPr>
              <a:buFontTx/>
              <a:buChar char="-"/>
            </a:pPr>
            <a:r>
              <a:rPr lang="fr-FR" sz="1400" b="1" smtClean="0">
                <a:hlinkClick r:id="rId6" action="ppaction://hlinkfile"/>
              </a:rPr>
              <a:t>Certification </a:t>
            </a:r>
            <a:r>
              <a:rPr lang="fr-FR" sz="1400" b="1" dirty="0" smtClean="0">
                <a:hlinkClick r:id="rId6" action="ppaction://hlinkfile"/>
              </a:rPr>
              <a:t>PIX  </a:t>
            </a:r>
            <a:r>
              <a:rPr lang="fr-FR" sz="1400" dirty="0" smtClean="0"/>
              <a:t>(organisée à partir de 2020/2021 via une plateforme dédiée- Intégration dans le LSL)</a:t>
            </a:r>
          </a:p>
          <a:p>
            <a:pPr>
              <a:buFontTx/>
              <a:buChar char="-"/>
            </a:pPr>
            <a:r>
              <a:rPr lang="fr-FR" sz="1400" b="1" u="sng" dirty="0" smtClean="0"/>
              <a:t>Les mobilités internationales </a:t>
            </a:r>
            <a:r>
              <a:rPr lang="fr-FR" sz="1400" dirty="0" smtClean="0"/>
              <a:t>et européennes doivent être encouragées (extension de l’UFA à tous les diplômes de niveau 3 et 4)</a:t>
            </a:r>
          </a:p>
        </p:txBody>
      </p:sp>
    </p:spTree>
    <p:extLst>
      <p:ext uri="{BB962C8B-B14F-4D97-AF65-F5344CB8AC3E}">
        <p14:creationId xmlns:p14="http://schemas.microsoft.com/office/powerpoint/2010/main" val="182226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842906"/>
              </p:ext>
            </p:extLst>
          </p:nvPr>
        </p:nvGraphicFramePr>
        <p:xfrm>
          <a:off x="323528" y="3717032"/>
          <a:ext cx="5896610" cy="2514600"/>
        </p:xfrm>
        <a:graphic>
          <a:graphicData uri="http://schemas.openxmlformats.org/drawingml/2006/table">
            <a:tbl>
              <a:tblPr firstRow="1" firstCol="1" bandRow="1"/>
              <a:tblGrid>
                <a:gridCol w="5335905">
                  <a:extLst>
                    <a:ext uri="{9D8B030D-6E8A-4147-A177-3AD203B41FA5}">
                      <a16:colId xmlns:a16="http://schemas.microsoft.com/office/drawing/2014/main" val="1241064688"/>
                    </a:ext>
                  </a:extLst>
                </a:gridCol>
                <a:gridCol w="560705">
                  <a:extLst>
                    <a:ext uri="{9D8B030D-6E8A-4147-A177-3AD203B41FA5}">
                      <a16:colId xmlns:a16="http://schemas.microsoft.com/office/drawing/2014/main" val="18495797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514600" algn="l"/>
                          <a:tab pos="4572000" algn="r"/>
                        </a:tabLs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Le document est authentique.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514600" algn="l"/>
                          <a:tab pos="4572000" algn="r"/>
                        </a:tabLs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8986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514600" algn="l"/>
                          <a:tab pos="4572000" algn="r"/>
                        </a:tabLst>
                      </a:pPr>
                      <a:r>
                        <a:rPr lang="fr-FR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La longueur est conforme (1min).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514600" algn="l"/>
                          <a:tab pos="4572000" algn="r"/>
                        </a:tabLs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60137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Le lien avec l’un des deux contextes du programme est clair.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514600" algn="l"/>
                          <a:tab pos="4572000" algn="r"/>
                        </a:tabLs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107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Le lien avec les pays dont la langue concernée est identifié.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514600" algn="l"/>
                          <a:tab pos="4572000" algn="r"/>
                        </a:tabLs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60239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Le thème n’est pas susceptible de heurter la sensibilité des candidat.e.s.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514600" algn="l"/>
                          <a:tab pos="4572000" algn="r"/>
                        </a:tabLs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24972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Le titre du document donne des indications claires sur la thématique.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514600" algn="l"/>
                          <a:tab pos="4572000" algn="r"/>
                        </a:tabLs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31483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L’entrée dans le document ne présente pas de difficultés majeures.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514600" algn="l"/>
                          <a:tab pos="4572000" algn="r"/>
                        </a:tabLs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23356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La source du document est fiable et est indiquée.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514600" algn="l"/>
                          <a:tab pos="4572000" algn="r"/>
                        </a:tabLs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81065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Le document est susceptible d’évaluer la compréhension au niveau A2.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514600" algn="l"/>
                          <a:tab pos="4572000" algn="r"/>
                        </a:tabLs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70657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Le document présente une structure claire et un déroulement linéaire.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514600" algn="l"/>
                          <a:tab pos="4572000" algn="r"/>
                        </a:tabLs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6126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Le débit, la prononciation, le lexique et les structures linguistiques sont ceux d’une langue courante et standard.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514600" algn="l"/>
                          <a:tab pos="4572000" algn="r"/>
                        </a:tabLs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67725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Pour un document vidéo : les images ne déstabilisent pas et ne fournissent pas trop d’informations.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514600" algn="l"/>
                          <a:tab pos="4572000" algn="r"/>
                        </a:tabLs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9671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Le document est en lien avec le support de CE sans être répétitif.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514600" algn="l"/>
                          <a:tab pos="4572000" algn="r"/>
                        </a:tabLs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242624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9512" y="77233"/>
            <a:ext cx="8712968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8528" tIns="45720" rIns="74589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2514600" algn="l"/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2514600" algn="l"/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2514600" algn="l"/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2514600" algn="l"/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2514600" algn="l"/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514600" algn="l"/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514600" algn="l"/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514600" algn="l"/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514600" algn="l"/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14600" algn="l"/>
                <a:tab pos="4572000" algn="r"/>
              </a:tabLst>
            </a:pPr>
            <a:r>
              <a:rPr kumimoji="0" lang="fr-FR" altLang="fr-FR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Fiche d’aide au choix du document pour la </a:t>
            </a:r>
            <a:r>
              <a:rPr kumimoji="0" lang="fr-FR" altLang="fr-FR" sz="1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kumimoji="0" lang="fr-FR" altLang="fr-FR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ompréhension </a:t>
            </a:r>
            <a:r>
              <a:rPr lang="fr-FR" altLang="fr-FR" sz="1400" b="1" u="sng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kumimoji="0" lang="fr-FR" altLang="fr-FR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rale CAP </a:t>
            </a:r>
            <a:r>
              <a:rPr kumimoji="0" lang="fr-FR" altLang="fr-FR" sz="120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(académie de Paris)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14600" algn="l"/>
                <a:tab pos="4572000" algn="r"/>
              </a:tabLst>
            </a:pPr>
            <a:endParaRPr kumimoji="0" lang="fr-FR" alt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14600" algn="l"/>
                <a:tab pos="4572000" algn="r"/>
              </a:tabLst>
            </a:pPr>
            <a:r>
              <a:rPr kumimoji="0" lang="fr-FR" alt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Thème principal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: ………………………………………………………………………………………………</a:t>
            </a:r>
            <a:endParaRPr kumimoji="0" lang="fr-FR" alt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514600" algn="l"/>
                <a:tab pos="4572000" algn="r"/>
              </a:tabLst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Lien avec le programme : contexte d’expression et de communication : </a:t>
            </a:r>
            <a:endParaRPr kumimoji="0" lang="fr-FR" alt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14600" algn="l"/>
                <a:tab pos="4572000" algn="r"/>
              </a:tabLst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Segoe UI Symbol" panose="020B0502040204020203" pitchFamily="34" charset="0"/>
              </a:rPr>
              <a:t>☐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situations et actes de la vie quotidienne, personnelle, sociale et civique</a:t>
            </a:r>
            <a:endParaRPr kumimoji="0" lang="fr-FR" alt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14600" algn="l"/>
                <a:tab pos="4572000" algn="r"/>
              </a:tabLst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Segoe UI Symbol" panose="020B0502040204020203" pitchFamily="34" charset="0"/>
              </a:rPr>
              <a:t>☐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situations et actes de la vie professionnelle</a:t>
            </a:r>
            <a:endParaRPr kumimoji="0" lang="fr-FR" alt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514600" algn="l"/>
                <a:tab pos="4572000" algn="r"/>
              </a:tabLst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Nature du document :</a:t>
            </a:r>
            <a:endParaRPr kumimoji="0" lang="fr-FR" alt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14600" algn="l"/>
                <a:tab pos="4572000" algn="r"/>
              </a:tabLst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Segoe UI Symbol" panose="020B0502040204020203" pitchFamily="34" charset="0"/>
              </a:rPr>
              <a:t>☐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sonore 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Gothic" panose="020B0609070205080204" pitchFamily="49" charset="-128"/>
                <a:cs typeface="Segoe UI Symbol" panose="020B0502040204020203" pitchFamily="34" charset="0"/>
              </a:rPr>
              <a:t>☐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vidéo</a:t>
            </a:r>
            <a:endParaRPr kumimoji="0" lang="fr-FR" alt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14600" algn="l"/>
                <a:tab pos="4572000" algn="r"/>
              </a:tabLst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Titre :</a:t>
            </a:r>
            <a:endParaRPr kumimoji="0" lang="fr-FR" alt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14600" algn="l"/>
                <a:tab pos="4572000" algn="r"/>
              </a:tabLst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Source : </a:t>
            </a:r>
            <a:endParaRPr kumimoji="0" lang="fr-FR" alt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14600" algn="l"/>
                <a:tab pos="4572000" algn="r"/>
              </a:tabLst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Date : </a:t>
            </a:r>
            <a:endParaRPr kumimoji="0" lang="fr-FR" alt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514600" algn="l"/>
                <a:tab pos="4572000" algn="r"/>
              </a:tabLst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Type de document : 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Gothic" panose="020B0609070205080204" pitchFamily="49" charset="-128"/>
                <a:cs typeface="Segoe UI Symbol" panose="020B0502040204020203" pitchFamily="34" charset="0"/>
              </a:rPr>
              <a:t>☐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publicité 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Gothic" panose="020B0609070205080204" pitchFamily="49" charset="-128"/>
                <a:cs typeface="Segoe UI Symbol" panose="020B0502040204020203" pitchFamily="34" charset="0"/>
              </a:rPr>
              <a:t>☐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émission 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Gothic" panose="020B0609070205080204" pitchFamily="49" charset="-128"/>
                <a:cs typeface="Segoe UI Symbol" panose="020B0502040204020203" pitchFamily="34" charset="0"/>
              </a:rPr>
              <a:t>☐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documentaire 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Gothic" panose="020B0609070205080204" pitchFamily="49" charset="-128"/>
                <a:cs typeface="Segoe UI Symbol" panose="020B0502040204020203" pitchFamily="34" charset="0"/>
              </a:rPr>
              <a:t>☐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journal télévisé ou radio 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Gothic" panose="020B0609070205080204" pitchFamily="49" charset="-128"/>
                <a:cs typeface="Segoe UI Symbol" panose="020B0502040204020203" pitchFamily="34" charset="0"/>
              </a:rPr>
              <a:t>☐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autre (préciser : ……… )</a:t>
            </a:r>
            <a:endParaRPr kumimoji="0" lang="fr-FR" alt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514600" algn="l"/>
                <a:tab pos="4572000" algn="r"/>
              </a:tabLst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Principaux champs lexicaux 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514600" algn="l"/>
                <a:tab pos="4572000" algn="r"/>
              </a:tabLst>
            </a:pPr>
            <a:endParaRPr kumimoji="0" lang="fr-FR" alt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14600" algn="l"/>
                <a:tab pos="4572000" algn="r"/>
              </a:tabLst>
            </a:pPr>
            <a:r>
              <a:rPr kumimoji="0" lang="fr-FR" alt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 Caractéristiques du document support</a:t>
            </a:r>
            <a:endParaRPr kumimoji="0" lang="fr-FR" alt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14600" algn="l"/>
                <a:tab pos="4572000" algn="r"/>
              </a:tabLst>
            </a:pPr>
            <a:r>
              <a:rPr kumimoji="0" lang="fr-FR" alt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Caractéristiques générales</a:t>
            </a:r>
            <a:endParaRPr kumimoji="0" lang="fr-FR" alt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14600" algn="l"/>
                <a:tab pos="4572000" algn="r"/>
              </a:tabLst>
            </a:pPr>
            <a:r>
              <a:rPr kumimoji="0" lang="fr-FR" altLang="fr-FR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Cocher les cases correspondant au support retenu :</a:t>
            </a:r>
            <a:endParaRPr kumimoji="0" lang="fr-FR" alt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14600" algn="l"/>
                <a:tab pos="4572000" algn="r"/>
              </a:tabLst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270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3549"/>
              </p:ext>
            </p:extLst>
          </p:nvPr>
        </p:nvGraphicFramePr>
        <p:xfrm>
          <a:off x="539552" y="3284984"/>
          <a:ext cx="6984776" cy="3096350"/>
        </p:xfrm>
        <a:graphic>
          <a:graphicData uri="http://schemas.openxmlformats.org/drawingml/2006/table">
            <a:tbl>
              <a:tblPr firstRow="1" firstCol="1" bandRow="1"/>
              <a:tblGrid>
                <a:gridCol w="6285617">
                  <a:extLst>
                    <a:ext uri="{9D8B030D-6E8A-4147-A177-3AD203B41FA5}">
                      <a16:colId xmlns:a16="http://schemas.microsoft.com/office/drawing/2014/main" val="2054497020"/>
                    </a:ext>
                  </a:extLst>
                </a:gridCol>
                <a:gridCol w="699159">
                  <a:extLst>
                    <a:ext uri="{9D8B030D-6E8A-4147-A177-3AD203B41FA5}">
                      <a16:colId xmlns:a16="http://schemas.microsoft.com/office/drawing/2014/main" val="3259504409"/>
                    </a:ext>
                  </a:extLst>
                </a:gridCol>
              </a:tblGrid>
              <a:tr h="2211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 document est authentique.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585909"/>
                  </a:ext>
                </a:extLst>
              </a:tr>
              <a:tr h="2211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 lien avec l’un des deux contextes du programme est clair.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262718"/>
                  </a:ext>
                </a:extLst>
              </a:tr>
              <a:tr h="2211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 lien avec le(s) pays dont la langue est concernée est identifiée.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4226632"/>
                  </a:ext>
                </a:extLst>
              </a:tr>
              <a:tr h="2211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 longueur est respectée (700 signes y compris les blancs et la ponctuation).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6093146"/>
                  </a:ext>
                </a:extLst>
              </a:tr>
              <a:tr h="2211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 support original ne doit pas subir de coupes internes trop nombreuses.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8861111"/>
                  </a:ext>
                </a:extLst>
              </a:tr>
              <a:tr h="2211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 titre donne des indications claires sur la thématique.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265992"/>
                  </a:ext>
                </a:extLst>
              </a:tr>
              <a:tr h="2211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 source du document est fiable et identifiée.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3070454"/>
                  </a:ext>
                </a:extLst>
              </a:tr>
              <a:tr h="4423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 début du texte présente la situation ou la problématique abordée, facilite l’entrée dans le texte, sans comporter aucun terme important qui échappe au vocabulaire de base.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6997269"/>
                  </a:ext>
                </a:extLst>
              </a:tr>
              <a:tr h="2211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 lexique ne nécessite pas un trop grand nombre de notes de traduction.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3970958"/>
                  </a:ext>
                </a:extLst>
              </a:tr>
              <a:tr h="2211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 document est susceptible d’évaluer la compréhension au niveau A2.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6856592"/>
                  </a:ext>
                </a:extLst>
              </a:tr>
              <a:tr h="2211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 structure du texte est linéaire et explicite.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6022829"/>
                  </a:ext>
                </a:extLst>
              </a:tr>
              <a:tr h="2211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 thème n’est pas susceptible de heurter la sensibilité des candidat.e.s.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397206"/>
                  </a:ext>
                </a:extLst>
              </a:tr>
              <a:tr h="2211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 document est en lien avec le support de CO sans être répétitif.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0484024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9512" y="-51394"/>
            <a:ext cx="8640960" cy="3385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8528" tIns="45720" rIns="74589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2514600" algn="l"/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2514600" algn="l"/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2514600" algn="l"/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2514600" algn="l"/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2514600" algn="l"/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514600" algn="l"/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514600" algn="l"/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514600" algn="l"/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514600" algn="l"/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14600" algn="l"/>
                <a:tab pos="4572000" algn="r"/>
              </a:tabLst>
            </a:pPr>
            <a:r>
              <a:rPr kumimoji="0" lang="fr-FR" altLang="fr-FR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Fiche d</a:t>
            </a:r>
            <a:r>
              <a:rPr kumimoji="0" lang="fr-FR" altLang="fr-FR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</a:t>
            </a:r>
            <a:r>
              <a:rPr kumimoji="0" lang="fr-FR" altLang="fr-FR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aide au choix du document pour la </a:t>
            </a:r>
            <a:r>
              <a:rPr kumimoji="0" lang="fr-FR" altLang="fr-FR" sz="1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kumimoji="0" lang="fr-FR" altLang="fr-FR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ompr</a:t>
            </a:r>
            <a:r>
              <a:rPr kumimoji="0" lang="fr-FR" altLang="fr-FR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</a:t>
            </a:r>
            <a:r>
              <a:rPr kumimoji="0" lang="fr-FR" altLang="fr-FR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hension </a:t>
            </a:r>
            <a:r>
              <a:rPr kumimoji="0" lang="fr-FR" altLang="fr-FR" sz="1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kumimoji="0" lang="fr-FR" altLang="fr-FR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crite CAP </a:t>
            </a:r>
            <a:r>
              <a:rPr kumimoji="0" lang="fr-FR" altLang="fr-FR" sz="120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(académie</a:t>
            </a:r>
            <a:r>
              <a:rPr kumimoji="0" lang="fr-FR" altLang="fr-FR" sz="1200" i="1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de Paris)</a:t>
            </a:r>
            <a:endParaRPr kumimoji="0" lang="fr-FR" altLang="fr-FR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14600" algn="l"/>
                <a:tab pos="4572000" algn="r"/>
              </a:tabLst>
            </a:pPr>
            <a:endParaRPr kumimoji="0" lang="fr-FR" altLang="fr-F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14600" algn="l"/>
                <a:tab pos="4572000" algn="r"/>
              </a:tabLst>
            </a:pPr>
            <a:r>
              <a:rPr kumimoji="0" lang="fr-FR" alt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</a:t>
            </a:r>
            <a:r>
              <a:rPr kumimoji="0" lang="fr-FR" alt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è</a:t>
            </a:r>
            <a:r>
              <a:rPr kumimoji="0" lang="fr-FR" alt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 principal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………………………………………………………………………………………………</a:t>
            </a:r>
            <a:endParaRPr kumimoji="0" lang="fr-FR" alt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514600" algn="l"/>
                <a:tab pos="4572000" algn="r"/>
              </a:tabLst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Lien avec le programme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contexte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expression et de communication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kumimoji="0" lang="fr-FR" alt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14600" algn="l"/>
                <a:tab pos="4572000" algn="r"/>
              </a:tabLst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Segoe UI Symbol" panose="020B0502040204020203" pitchFamily="34" charset="0"/>
              </a:rPr>
              <a:t>☐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situations et actes de la vie quotidienne, personnelle, sociale et civique</a:t>
            </a:r>
            <a:endParaRPr kumimoji="0" lang="fr-FR" alt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14600" algn="l"/>
                <a:tab pos="4572000" algn="r"/>
              </a:tabLst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Segoe UI Symbol" panose="020B0502040204020203" pitchFamily="34" charset="0"/>
              </a:rPr>
              <a:t>☐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situations et actes de la vie professionnelle</a:t>
            </a:r>
            <a:endParaRPr kumimoji="0" lang="fr-FR" alt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514600" algn="l"/>
                <a:tab pos="4572000" algn="r"/>
              </a:tabLst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Nature du document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 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: </a:t>
            </a:r>
            <a:endParaRPr kumimoji="0" lang="fr-FR" alt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14600" algn="l"/>
                <a:tab pos="4572000" algn="r"/>
              </a:tabLst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Segoe UI Symbol" panose="020B0502040204020203" pitchFamily="34" charset="0"/>
              </a:rPr>
              <a:t>☐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article de presse    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Segoe UI Symbol" panose="020B0502040204020203" pitchFamily="34" charset="0"/>
              </a:rPr>
              <a:t>☐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publicit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é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 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Segoe UI Symbol" panose="020B0502040204020203" pitchFamily="34" charset="0"/>
              </a:rPr>
              <a:t>☐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petite annonce 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Segoe UI Symbol" panose="020B0502040204020203" pitchFamily="34" charset="0"/>
              </a:rPr>
              <a:t>☐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document de nature professionnelle (pr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é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ciser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 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: 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…………………………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)</a:t>
            </a:r>
            <a:endParaRPr kumimoji="0" lang="fr-FR" alt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14600" algn="l"/>
                <a:tab pos="4572000" algn="r"/>
              </a:tabLst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Source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 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: 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………………………………………………………………………………………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..</a:t>
            </a:r>
            <a:endParaRPr kumimoji="0" lang="fr-FR" alt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14600" algn="l"/>
                <a:tab pos="4572000" algn="r"/>
              </a:tabLst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Type de message : 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Segoe UI Symbol" panose="020B0502040204020203" pitchFamily="34" charset="0"/>
              </a:rPr>
              <a:t>☐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informatif 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Segoe UI Symbol" panose="020B0502040204020203" pitchFamily="34" charset="0"/>
              </a:rPr>
              <a:t>☐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descriptif 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Segoe UI Symbol" panose="020B0502040204020203" pitchFamily="34" charset="0"/>
              </a:rPr>
              <a:t>☐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narratif</a:t>
            </a:r>
            <a:endParaRPr kumimoji="0" lang="fr-FR" alt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514600" algn="l"/>
                <a:tab pos="4572000" algn="r"/>
              </a:tabLst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Pr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é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sence d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’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un document iconographique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 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: 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Segoe UI Symbol" panose="020B0502040204020203" pitchFamily="34" charset="0"/>
              </a:rPr>
              <a:t>☐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oui	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Segoe UI Symbol" panose="020B0502040204020203" pitchFamily="34" charset="0"/>
              </a:rPr>
              <a:t>☐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non </a:t>
            </a:r>
            <a:endParaRPr kumimoji="0" lang="fr-FR" alt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14600" algn="l"/>
                <a:tab pos="4572000" algn="r"/>
              </a:tabLst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Si oui, dans quel but pr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é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cis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 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? 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</a:t>
            </a:r>
            <a:endParaRPr kumimoji="0" lang="fr-FR" alt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514600" algn="l"/>
                <a:tab pos="4572000" algn="r"/>
              </a:tabLst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Principaux champs lexicaux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 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: </a:t>
            </a:r>
            <a:endParaRPr kumimoji="0" lang="fr-FR" alt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14600" algn="l"/>
                <a:tab pos="4572000" algn="r"/>
              </a:tabLst>
            </a:pPr>
            <a:r>
              <a:rPr kumimoji="0" lang="fr-FR" alt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Caract</a:t>
            </a:r>
            <a:r>
              <a:rPr kumimoji="0" lang="fr-FR" alt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</a:t>
            </a:r>
            <a:r>
              <a:rPr kumimoji="0" lang="fr-FR" alt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ristiques g</a:t>
            </a:r>
            <a:r>
              <a:rPr kumimoji="0" lang="fr-FR" alt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</a:t>
            </a:r>
            <a:r>
              <a:rPr kumimoji="0" lang="fr-FR" alt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kumimoji="0" lang="fr-FR" alt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</a:t>
            </a:r>
            <a:r>
              <a:rPr kumimoji="0" lang="fr-FR" alt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rales</a:t>
            </a:r>
            <a:endParaRPr kumimoji="0" lang="fr-FR" alt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14600" algn="l"/>
                <a:tab pos="4572000" algn="r"/>
              </a:tabLst>
            </a:pPr>
            <a:r>
              <a:rPr kumimoji="0" lang="fr-FR" altLang="fr-FR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Cocher les cases correspondant au support retenu</a:t>
            </a:r>
            <a:r>
              <a:rPr kumimoji="0" lang="fr-FR" altLang="fr-FR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fr-FR" altLang="fr-FR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kumimoji="0" lang="fr-FR" alt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14600" algn="l"/>
                <a:tab pos="4572000" algn="r"/>
              </a:tabLst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794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749" y="116632"/>
            <a:ext cx="8135938" cy="432048"/>
          </a:xfrm>
        </p:spPr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sz="3200" dirty="0" smtClean="0"/>
              <a:t>Marqueurs</a:t>
            </a:r>
            <a:r>
              <a:rPr lang="fr-FR" dirty="0" smtClean="0"/>
              <a:t> CECRL </a:t>
            </a:r>
            <a:r>
              <a:rPr lang="fr-FR" altLang="fr-FR" sz="1000" i="1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(académie de Paris)</a:t>
            </a:r>
            <a:r>
              <a:rPr lang="fr-FR" altLang="fr-FR" sz="4800" b="1" u="sng" dirty="0">
                <a:solidFill>
                  <a:schemeClr val="tx1"/>
                </a:solidFill>
              </a:rPr>
              <a:t/>
            </a:r>
            <a:br>
              <a:rPr lang="fr-FR" altLang="fr-FR" sz="4800" b="1" u="sng" dirty="0">
                <a:solidFill>
                  <a:schemeClr val="tx1"/>
                </a:solidFill>
              </a:rPr>
            </a:b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737320"/>
            <a:ext cx="8352159" cy="593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551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14047"/>
            <a:ext cx="8712968" cy="677728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436096" y="114047"/>
            <a:ext cx="24482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800" i="1" dirty="0">
                <a:ea typeface="Times New Roman" panose="02020603050405020304" pitchFamily="18" charset="0"/>
                <a:cs typeface="Arial" panose="020B0604020202020204" pitchFamily="34" charset="0"/>
              </a:rPr>
              <a:t>(académie de Paris)</a:t>
            </a:r>
            <a:r>
              <a:rPr lang="fr-FR" altLang="fr-FR" sz="8800" b="1" u="sng" dirty="0"/>
              <a:t/>
            </a:r>
            <a:br>
              <a:rPr lang="fr-FR" altLang="fr-FR" sz="8800" b="1" u="sng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81940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1" y="128464"/>
            <a:ext cx="8280919" cy="6581309"/>
          </a:xfrm>
          <a:prstGeom prst="rect">
            <a:avLst/>
          </a:prstGeom>
          <a:ln w="3175"/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128464"/>
            <a:ext cx="2088232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8028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88640"/>
            <a:ext cx="8280920" cy="648072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201216"/>
            <a:ext cx="2444708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4254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404664"/>
            <a:ext cx="8352928" cy="216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2514600" algn="l"/>
                <a:tab pos="4572000" algn="r"/>
              </a:tabLst>
            </a:pPr>
            <a:r>
              <a:rPr lang="fr-F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Partie 3: sujets d’expression écrite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2514600" algn="l"/>
                <a:tab pos="4572000" algn="r"/>
              </a:tabLst>
            </a:pPr>
            <a:r>
              <a:rPr lang="fr-F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-"/>
              <a:tabLst>
                <a:tab pos="2514600" algn="l"/>
                <a:tab pos="4572000" algn="r"/>
              </a:tabLst>
            </a:pP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Veiller à la plausibilité et à la vraisemblance des situations d’écriture proposées.</a:t>
            </a:r>
            <a:endParaRPr lang="fr-FR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-"/>
              <a:tabLst>
                <a:tab pos="2514600" algn="l"/>
                <a:tab pos="4572000" algn="r"/>
              </a:tabLst>
            </a:pP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Eviter les sujets qui risqueraient de faire appel de façon trop intrusive et/ou déstabilisante à l’expérience personnelle des élèves, notamment leur situation familiale.</a:t>
            </a:r>
            <a:endParaRPr lang="fr-FR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476672"/>
            <a:ext cx="2444708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533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Sujet 0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À partir du sujet CO, relevez les indices qui vont vous aider  à construire votre questionnement (</a:t>
            </a:r>
            <a:r>
              <a:rPr lang="fr-FR" dirty="0" err="1" smtClean="0"/>
              <a:t>cf</a:t>
            </a:r>
            <a:r>
              <a:rPr lang="fr-FR" dirty="0" smtClean="0"/>
              <a:t> fiches outils)</a:t>
            </a:r>
          </a:p>
          <a:p>
            <a:r>
              <a:rPr lang="fr-FR" dirty="0" smtClean="0"/>
              <a:t>À partir du sujet de CE, </a:t>
            </a:r>
            <a:r>
              <a:rPr lang="fr-FR" dirty="0"/>
              <a:t>relevez les indices qui vont vous aider  à construire votre questionnement (</a:t>
            </a:r>
            <a:r>
              <a:rPr lang="fr-FR" dirty="0" err="1"/>
              <a:t>cf</a:t>
            </a:r>
            <a:r>
              <a:rPr lang="fr-FR" dirty="0"/>
              <a:t> fiches outils)</a:t>
            </a:r>
          </a:p>
          <a:p>
            <a:r>
              <a:rPr lang="fr-FR" dirty="0" smtClean="0"/>
              <a:t>À partir des thématiques proposées, construisez des sujets pour l’EE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	</a:t>
            </a:r>
            <a:r>
              <a:rPr lang="fr-FR" dirty="0" smtClean="0"/>
              <a:t>Quelles ont été vos difficultés? Pourquoi?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18702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7624" y="1028343"/>
            <a:ext cx="6984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2000" i="1" dirty="0"/>
          </a:p>
          <a:p>
            <a:pPr algn="ctr"/>
            <a:r>
              <a:rPr lang="fr-FR" sz="2000" b="1" i="1" dirty="0"/>
              <a:t>Education </a:t>
            </a:r>
            <a:r>
              <a:rPr lang="fr-FR" sz="2000" b="1" i="1" dirty="0" err="1"/>
              <a:t>is</a:t>
            </a:r>
            <a:r>
              <a:rPr lang="fr-FR" sz="2000" b="1" i="1" dirty="0"/>
              <a:t> the </a:t>
            </a:r>
            <a:r>
              <a:rPr lang="fr-FR" sz="2000" b="1" i="1" dirty="0" err="1"/>
              <a:t>most</a:t>
            </a:r>
            <a:r>
              <a:rPr lang="fr-FR" sz="2000" b="1" i="1" dirty="0"/>
              <a:t> </a:t>
            </a:r>
            <a:r>
              <a:rPr lang="fr-FR" sz="2000" i="1" dirty="0" err="1"/>
              <a:t>powerful</a:t>
            </a:r>
            <a:r>
              <a:rPr lang="fr-FR" sz="2000" i="1" dirty="0"/>
              <a:t> </a:t>
            </a:r>
            <a:r>
              <a:rPr lang="fr-FR" sz="2000" i="1" dirty="0" err="1"/>
              <a:t>weapon</a:t>
            </a:r>
            <a:r>
              <a:rPr lang="fr-FR" sz="2000" i="1" dirty="0"/>
              <a:t> </a:t>
            </a:r>
            <a:r>
              <a:rPr lang="fr-FR" sz="2000" i="1" dirty="0" err="1"/>
              <a:t>which</a:t>
            </a:r>
            <a:r>
              <a:rPr lang="fr-FR" sz="2000" i="1" dirty="0"/>
              <a:t> </a:t>
            </a:r>
            <a:r>
              <a:rPr lang="fr-FR" sz="2000" i="1" dirty="0" err="1"/>
              <a:t>you</a:t>
            </a:r>
            <a:r>
              <a:rPr lang="fr-FR" sz="2000" i="1" dirty="0"/>
              <a:t> </a:t>
            </a:r>
            <a:r>
              <a:rPr lang="fr-FR" sz="2000" i="1" dirty="0" err="1"/>
              <a:t>can</a:t>
            </a:r>
            <a:r>
              <a:rPr lang="fr-FR" sz="2000" i="1" dirty="0"/>
              <a:t> use to change the world </a:t>
            </a:r>
          </a:p>
          <a:p>
            <a:pPr algn="ctr"/>
            <a:r>
              <a:rPr lang="fr-FR" sz="2000" i="1" dirty="0"/>
              <a:t>(Nelson Mandela 1918-2013)</a:t>
            </a:r>
          </a:p>
        </p:txBody>
      </p:sp>
    </p:spTree>
    <p:extLst>
      <p:ext uri="{BB962C8B-B14F-4D97-AF65-F5344CB8AC3E}">
        <p14:creationId xmlns:p14="http://schemas.microsoft.com/office/powerpoint/2010/main" val="35385051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105835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3200" b="1" dirty="0"/>
              <a:t>MERCI POUR VOTRE IMPLICATION AUPRES DE NOS </a:t>
            </a:r>
            <a:r>
              <a:rPr lang="fr-FR" sz="3200" b="1" dirty="0" smtClean="0"/>
              <a:t>ELEVES 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458021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43200"/>
            <a:ext cx="8640960" cy="793512"/>
          </a:xfrm>
        </p:spPr>
        <p:txBody>
          <a:bodyPr/>
          <a:lstStyle/>
          <a:p>
            <a:r>
              <a:rPr lang="fr-FR" sz="24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Baccalauréat </a:t>
            </a:r>
            <a:r>
              <a:rPr lang="fr-FR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professionnel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2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73386" y="476672"/>
            <a:ext cx="8197227" cy="6046648"/>
          </a:xfrm>
        </p:spPr>
        <p:txBody>
          <a:bodyPr/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4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Textes </a:t>
            </a:r>
            <a:r>
              <a:rPr lang="fr-FR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toujours d’actualité pour les sessions 2020 et </a:t>
            </a:r>
            <a:r>
              <a:rPr lang="fr-FR" sz="24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fr-FR" sz="14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Épreuves </a:t>
            </a:r>
            <a:r>
              <a:rPr lang="fr-FR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obligatoires de langues vivantes</a:t>
            </a:r>
            <a:r>
              <a:rPr lang="fr-FR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 </a:t>
            </a:r>
            <a:r>
              <a:rPr lang="fr-FR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(arrêté du 8-4-2010 - J.O. du 27-4-2010)</a:t>
            </a:r>
            <a:endParaRPr lang="de-D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Épreuve facultative de langue vivante</a:t>
            </a:r>
            <a:r>
              <a:rPr lang="fr-FR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 </a:t>
            </a:r>
            <a:r>
              <a:rPr lang="fr-FR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(arrêté du-8-4-2010 - J.O. du 27-4-2010 (NOR &gt; MENE1009660A)</a:t>
            </a:r>
            <a:endParaRPr lang="de-D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Modalités d’évaluation des langues vivantes (épreuves obligatoires et épreuve facultative)</a:t>
            </a:r>
            <a:r>
              <a:rPr lang="fr-FR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(note de service n° 2010-053 du 8-4-2010 (NOR &gt; MENE1009438N)</a:t>
            </a:r>
            <a:endParaRPr lang="de-D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 action="ppaction://hlinkfile"/>
              </a:rPr>
              <a:t>Annexe 1</a:t>
            </a:r>
            <a:r>
              <a:rPr lang="fr-FR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 action="ppaction://hlinkfile"/>
              </a:rPr>
              <a:t> </a:t>
            </a:r>
            <a:r>
              <a:rPr lang="fr-FR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(Fiche d’évaluation et de notation - LV1)</a:t>
            </a:r>
            <a:endParaRPr lang="de-D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 action="ppaction://hlinkfile"/>
              </a:rPr>
              <a:t>Annexe 2</a:t>
            </a:r>
            <a:r>
              <a:rPr lang="fr-FR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 action="ppaction://hlinkfile"/>
              </a:rPr>
              <a:t> </a:t>
            </a:r>
            <a:r>
              <a:rPr lang="fr-FR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(Fiche d’évaluation et de notation - LV2)</a:t>
            </a:r>
            <a:endParaRPr lang="de-D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 action="ppaction://hlinkfile"/>
              </a:rPr>
              <a:t>Annexe 3</a:t>
            </a:r>
            <a:r>
              <a:rPr lang="fr-FR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 action="ppaction://hlinkfile"/>
              </a:rPr>
              <a:t> </a:t>
            </a:r>
            <a:r>
              <a:rPr lang="fr-FR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(Fiche d’évaluation et de notation - Epreuve facultative)</a:t>
            </a:r>
            <a:endParaRPr lang="de-D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b="1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Nouvelles modalités </a:t>
            </a:r>
            <a:r>
              <a:rPr lang="fr-FR" sz="1400" b="1" i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Bac pro 2022</a:t>
            </a:r>
            <a:endParaRPr lang="de-DE" sz="14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Arrêté du 17 juin 2020 fixant les unités générales du baccalauréat professionnel et définissant les modalités d’évaluation des épreuves ou sous-épreuves d’enseignement général et BO n°30 du 23 juillet 2020</a:t>
            </a:r>
            <a:endParaRPr lang="de-D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 action="ppaction://hlinkfile"/>
              </a:rPr>
              <a:t>Annexe V</a:t>
            </a:r>
            <a:r>
              <a:rPr lang="fr-FR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 action="ppaction://hlinkfile"/>
              </a:rPr>
              <a:t> </a:t>
            </a:r>
            <a:r>
              <a:rPr lang="fr-FR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définition de l’épreuve de langue vivante obligatoire </a:t>
            </a:r>
            <a:endParaRPr lang="de-D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 action="ppaction://hlinkfile"/>
              </a:rPr>
              <a:t>Annexe </a:t>
            </a:r>
            <a:r>
              <a:rPr lang="fr-FR" sz="1400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 action="ppaction://hlinkfile"/>
              </a:rPr>
              <a:t>IX </a:t>
            </a:r>
            <a:r>
              <a:rPr lang="fr-FR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définition de l’épreuve de la langue vivante facultative </a:t>
            </a:r>
            <a:endParaRPr lang="de-D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45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OM_MV3NUMBERING_1_1_-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Epreuves </a:t>
            </a:r>
            <a:r>
              <a:rPr dirty="0" err="1" smtClean="0"/>
              <a:t>oblig</a:t>
            </a:r>
            <a:r>
              <a:rPr lang="fr-FR" dirty="0" err="1" smtClean="0"/>
              <a:t>atoire</a:t>
            </a:r>
            <a:r>
              <a:rPr lang="fr-FR" dirty="0" smtClean="0"/>
              <a:t> et</a:t>
            </a:r>
            <a:r>
              <a:rPr dirty="0" smtClean="0"/>
              <a:t> </a:t>
            </a:r>
            <a:r>
              <a:rPr dirty="0" err="1" smtClean="0"/>
              <a:t>ponctuelle</a:t>
            </a:r>
            <a:r>
              <a:rPr lang="fr-FR" dirty="0" smtClean="0"/>
              <a:t>/ de LV au CAP 2021</a:t>
            </a:r>
            <a:endParaRPr lang="en-US" dirty="0"/>
          </a:p>
        </p:txBody>
      </p:sp>
      <p:sp>
        <p:nvSpPr>
          <p:cNvPr id="3" name="_OM_BulletList_"/>
          <p:cNvSpPr>
            <a:spLocks noGrp="1"/>
          </p:cNvSpPr>
          <p:nvPr>
            <p:ph type="body" idx="1"/>
          </p:nvPr>
        </p:nvSpPr>
        <p:spPr>
          <a:xfrm>
            <a:off x="457200" y="1414800"/>
            <a:ext cx="7787208" cy="3886408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Niveau </a:t>
            </a:r>
            <a:r>
              <a:rPr dirty="0" smtClean="0"/>
              <a:t>A2</a:t>
            </a:r>
            <a:r>
              <a:rPr lang="fr-FR" dirty="0" smtClean="0"/>
              <a:t> du CECRL</a:t>
            </a:r>
          </a:p>
          <a:p>
            <a:r>
              <a:rPr lang="fr-FR" dirty="0" smtClean="0"/>
              <a:t>Evaluation des 5 activités langagières</a:t>
            </a:r>
          </a:p>
          <a:p>
            <a:r>
              <a:rPr lang="fr-FR" dirty="0" smtClean="0"/>
              <a:t>2 contextes: situations de la vie quotidienne, sociale </a:t>
            </a:r>
            <a:r>
              <a:rPr lang="fr-FR" b="1" dirty="0" smtClean="0"/>
              <a:t>et</a:t>
            </a:r>
            <a:r>
              <a:rPr lang="fr-FR" dirty="0" smtClean="0"/>
              <a:t> professionnelle</a:t>
            </a:r>
            <a:endParaRPr dirty="0"/>
          </a:p>
          <a:p>
            <a:r>
              <a:rPr dirty="0" smtClean="0"/>
              <a:t>Coef.1</a:t>
            </a:r>
            <a:endParaRPr dirty="0"/>
          </a:p>
          <a:p>
            <a:r>
              <a:rPr dirty="0" smtClean="0"/>
              <a:t>Note </a:t>
            </a:r>
            <a:r>
              <a:rPr dirty="0"/>
              <a:t>/20 </a:t>
            </a:r>
            <a:r>
              <a:rPr dirty="0" smtClean="0"/>
              <a:t>(</a:t>
            </a:r>
            <a:r>
              <a:rPr lang="fr-FR" dirty="0" smtClean="0"/>
              <a:t>1/5</a:t>
            </a:r>
            <a:r>
              <a:rPr lang="fr-FR" baseline="30000" dirty="0" smtClean="0"/>
              <a:t>ième</a:t>
            </a:r>
            <a:r>
              <a:rPr lang="fr-FR" dirty="0" smtClean="0"/>
              <a:t> par</a:t>
            </a:r>
            <a:r>
              <a:rPr dirty="0" smtClean="0"/>
              <a:t> </a:t>
            </a:r>
            <a:r>
              <a:rPr dirty="0"/>
              <a:t>AL</a:t>
            </a:r>
            <a:r>
              <a:rPr dirty="0" smtClean="0"/>
              <a:t>)</a:t>
            </a:r>
            <a:endParaRPr lang="fr-FR" dirty="0" smtClean="0"/>
          </a:p>
          <a:p>
            <a:r>
              <a:rPr lang="fr-FR" dirty="0" smtClean="0"/>
              <a:t>CCF ou  convocation rectorat</a:t>
            </a:r>
          </a:p>
          <a:p>
            <a:endParaRPr dirty="0"/>
          </a:p>
          <a:p>
            <a:pPr marL="0" indent="0">
              <a:buNone/>
            </a:pPr>
            <a:r>
              <a:rPr u="sng" dirty="0" smtClean="0"/>
              <a:t>Situation A</a:t>
            </a:r>
            <a:endParaRPr lang="fr-FR" u="sng" dirty="0" smtClean="0"/>
          </a:p>
          <a:p>
            <a:pPr marL="0" indent="0">
              <a:buNone/>
            </a:pPr>
            <a:r>
              <a:rPr lang="fr-FR" dirty="0" smtClean="0"/>
              <a:t>Evaluation </a:t>
            </a:r>
          </a:p>
          <a:p>
            <a:pPr marL="0" indent="0">
              <a:buNone/>
            </a:pPr>
            <a:r>
              <a:rPr lang="fr-FR" dirty="0" smtClean="0"/>
              <a:t>commune sur table		</a:t>
            </a:r>
          </a:p>
          <a:p>
            <a:pPr marL="0" indent="0">
              <a:buNone/>
            </a:pPr>
            <a:r>
              <a:rPr lang="fr-FR" sz="1800" dirty="0"/>
              <a:t>	</a:t>
            </a:r>
            <a:r>
              <a:rPr lang="fr-FR" sz="1800" dirty="0" smtClean="0"/>
              <a:t>		</a:t>
            </a:r>
            <a:r>
              <a:rPr lang="fr-FR" sz="1800" i="1" dirty="0" smtClean="0"/>
              <a:t>INTERCHEANGEABLES</a:t>
            </a:r>
            <a:endParaRPr sz="1800" i="1" dirty="0"/>
          </a:p>
          <a:p>
            <a:pPr marL="0" indent="0">
              <a:buNone/>
            </a:pPr>
            <a:r>
              <a:rPr u="sng" dirty="0" smtClean="0"/>
              <a:t>Situation B</a:t>
            </a:r>
            <a:endParaRPr lang="fr-FR" u="sng" dirty="0" smtClean="0"/>
          </a:p>
          <a:p>
            <a:pPr marL="0" indent="0">
              <a:buNone/>
            </a:pPr>
            <a:r>
              <a:rPr lang="fr-FR" dirty="0" smtClean="0"/>
              <a:t>Interrogation orale </a:t>
            </a:r>
          </a:p>
          <a:p>
            <a:pPr marL="0" indent="0">
              <a:buNone/>
            </a:pPr>
            <a:r>
              <a:rPr lang="fr-FR" dirty="0" smtClean="0"/>
              <a:t>individuelle		</a:t>
            </a:r>
            <a:endParaRPr dirty="0"/>
          </a:p>
        </p:txBody>
      </p:sp>
      <p:sp>
        <p:nvSpPr>
          <p:cNvPr id="107" name="Branch notes"/>
          <p:cNvSpPr>
            <a:spLocks noGrp="1"/>
          </p:cNvSpPr>
          <p:nvPr>
            <p:ph type="body" idx="3"/>
          </p:nvPr>
        </p:nvSpPr>
        <p:spPr>
          <a:xfrm>
            <a:off x="4329529" y="5517232"/>
            <a:ext cx="4574880" cy="936032"/>
          </a:xfrm>
        </p:spPr>
        <p:txBody>
          <a:bodyPr/>
          <a:lstStyle/>
          <a:p>
            <a:pPr marL="0" indent="0">
              <a:buNone/>
            </a:pPr>
            <a:endParaRPr sz="2000" dirty="0"/>
          </a:p>
        </p:txBody>
      </p:sp>
      <p:sp>
        <p:nvSpPr>
          <p:cNvPr id="5" name="Accolade fermante 4"/>
          <p:cNvSpPr/>
          <p:nvPr/>
        </p:nvSpPr>
        <p:spPr>
          <a:xfrm>
            <a:off x="2483768" y="3501008"/>
            <a:ext cx="504056" cy="1656184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099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{{21F8F543-EBCD-4009-9358-C023AAED092C}}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Situation A</a:t>
            </a:r>
            <a:r>
              <a:rPr lang="fr-FR" dirty="0" smtClean="0"/>
              <a:t>- Epreuve écrite commune</a:t>
            </a:r>
            <a:endParaRPr lang="en-US" dirty="0"/>
          </a:p>
        </p:txBody>
      </p:sp>
      <p:sp>
        <p:nvSpPr>
          <p:cNvPr id="3" name="_OM_BulletList_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dirty="0" smtClean="0"/>
              <a:t>CO</a:t>
            </a:r>
            <a:r>
              <a:rPr lang="fr-FR" dirty="0" smtClean="0"/>
              <a:t> = 10 mn maximum </a:t>
            </a:r>
            <a:endParaRPr dirty="0"/>
          </a:p>
          <a:p>
            <a:pPr marL="0" indent="0">
              <a:buNone/>
            </a:pPr>
            <a:r>
              <a:rPr dirty="0" smtClean="0"/>
              <a:t>CE</a:t>
            </a:r>
            <a:r>
              <a:rPr lang="fr-FR" dirty="0" smtClean="0"/>
              <a:t> = 25 </a:t>
            </a:r>
            <a:r>
              <a:rPr lang="fr-FR" dirty="0"/>
              <a:t>mn </a:t>
            </a:r>
            <a:r>
              <a:rPr lang="fr-FR" dirty="0" smtClean="0"/>
              <a:t>maximum</a:t>
            </a:r>
            <a:endParaRPr dirty="0"/>
          </a:p>
          <a:p>
            <a:pPr marL="0" indent="0">
              <a:buNone/>
            </a:pPr>
            <a:r>
              <a:rPr dirty="0" smtClean="0"/>
              <a:t>EE</a:t>
            </a:r>
            <a:r>
              <a:rPr lang="fr-FR" dirty="0" smtClean="0"/>
              <a:t> = 25 mn maximum</a:t>
            </a:r>
            <a:endParaRPr dirty="0"/>
          </a:p>
        </p:txBody>
      </p:sp>
      <p:sp>
        <p:nvSpPr>
          <p:cNvPr id="108" name="Branch notes"/>
          <p:cNvSpPr>
            <a:spLocks noGrp="1"/>
          </p:cNvSpPr>
          <p:nvPr>
            <p:ph type="body" idx="2"/>
          </p:nvPr>
        </p:nvSpPr>
        <p:spPr>
          <a:xfrm>
            <a:off x="6516216" y="4533761"/>
            <a:ext cx="2448272" cy="648000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Sur </a:t>
            </a:r>
            <a:r>
              <a:rPr dirty="0" smtClean="0"/>
              <a:t>table</a:t>
            </a:r>
            <a:r>
              <a:rPr lang="fr-FR" dirty="0" smtClean="0"/>
              <a:t> = </a:t>
            </a:r>
            <a:r>
              <a:rPr dirty="0" smtClean="0"/>
              <a:t>1H</a:t>
            </a:r>
            <a:endParaRPr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728" y="1409510"/>
            <a:ext cx="2397224" cy="23972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A.a</a:t>
            </a:r>
            <a:r>
              <a:rPr lang="fr-FR" dirty="0" smtClean="0"/>
              <a:t>- </a:t>
            </a:r>
            <a:r>
              <a:rPr dirty="0" smtClean="0"/>
              <a:t>C</a:t>
            </a:r>
            <a:r>
              <a:rPr lang="fr-FR" dirty="0" err="1" smtClean="0"/>
              <a:t>ompréhension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de l’oral (CO)</a:t>
            </a:r>
            <a:endParaRPr lang="en-US" dirty="0"/>
          </a:p>
        </p:txBody>
      </p:sp>
      <p:sp>
        <p:nvSpPr>
          <p:cNvPr id="3" name="_OM_BulletList_"/>
          <p:cNvSpPr>
            <a:spLocks noGrp="1"/>
          </p:cNvSpPr>
          <p:nvPr>
            <p:ph type="body" idx="1"/>
          </p:nvPr>
        </p:nvSpPr>
        <p:spPr>
          <a:xfrm>
            <a:off x="457200" y="2996952"/>
            <a:ext cx="8091830" cy="3096344"/>
          </a:xfrm>
        </p:spPr>
        <p:txBody>
          <a:bodyPr>
            <a:normAutofit lnSpcReduction="10000"/>
          </a:bodyPr>
          <a:lstStyle/>
          <a:p>
            <a:r>
              <a:rPr dirty="0" smtClean="0"/>
              <a:t>10 </a:t>
            </a:r>
            <a:r>
              <a:rPr dirty="0"/>
              <a:t>mn = 3 </a:t>
            </a:r>
            <a:r>
              <a:rPr dirty="0" smtClean="0"/>
              <a:t>écoutes</a:t>
            </a:r>
            <a:r>
              <a:rPr lang="fr-FR" dirty="0" smtClean="0"/>
              <a:t> à partir d’un document sonore ou vidéo </a:t>
            </a:r>
            <a:r>
              <a:rPr dirty="0" smtClean="0"/>
              <a:t>: </a:t>
            </a:r>
            <a:r>
              <a:rPr dirty="0"/>
              <a:t>3X1mn </a:t>
            </a:r>
            <a:r>
              <a:rPr lang="fr-FR" dirty="0" smtClean="0"/>
              <a:t>espacées d’une minute</a:t>
            </a:r>
            <a:r>
              <a:rPr dirty="0" smtClean="0"/>
              <a:t> </a:t>
            </a:r>
            <a:endParaRPr lang="fr-FR" dirty="0" smtClean="0"/>
          </a:p>
          <a:p>
            <a:r>
              <a:rPr lang="fr-FR" dirty="0" smtClean="0"/>
              <a:t>Sujet distribué en amont en entier</a:t>
            </a:r>
            <a:endParaRPr dirty="0"/>
          </a:p>
          <a:p>
            <a:r>
              <a:rPr dirty="0" smtClean="0"/>
              <a:t>QCM </a:t>
            </a:r>
            <a:r>
              <a:rPr dirty="0"/>
              <a:t>8 items </a:t>
            </a:r>
            <a:r>
              <a:rPr dirty="0" smtClean="0"/>
              <a:t>max</a:t>
            </a:r>
            <a:r>
              <a:rPr lang="fr-FR" dirty="0" smtClean="0"/>
              <a:t>imum</a:t>
            </a:r>
            <a:r>
              <a:rPr dirty="0" smtClean="0"/>
              <a:t> </a:t>
            </a:r>
            <a:r>
              <a:rPr dirty="0"/>
              <a:t>en </a:t>
            </a:r>
            <a:r>
              <a:rPr dirty="0" smtClean="0"/>
              <a:t>français</a:t>
            </a:r>
            <a:r>
              <a:rPr lang="fr-FR" dirty="0" smtClean="0"/>
              <a:t>: lire et remplir</a:t>
            </a:r>
          </a:p>
          <a:p>
            <a:pPr marL="0" indent="0">
              <a:buNone/>
            </a:pPr>
            <a:r>
              <a:rPr lang="fr-FR" dirty="0" smtClean="0"/>
              <a:t>(progressivité/marqueurs CECRL)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* </a:t>
            </a:r>
            <a:r>
              <a:rPr lang="fr-FR" sz="2400" i="1" dirty="0" smtClean="0"/>
              <a:t>Prise de notes facultative</a:t>
            </a:r>
            <a:endParaRPr sz="2400" i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229592" flipV="1">
            <a:off x="6872536" y="688976"/>
            <a:ext cx="1783965" cy="178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481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A.b-Compréhension</a:t>
            </a:r>
            <a:r>
              <a:rPr lang="en-US" dirty="0" smtClean="0"/>
              <a:t> de </a:t>
            </a:r>
            <a:r>
              <a:rPr lang="en-US" dirty="0" err="1" smtClean="0"/>
              <a:t>l’écrit</a:t>
            </a:r>
            <a:endParaRPr lang="en-US" dirty="0"/>
          </a:p>
        </p:txBody>
      </p:sp>
      <p:sp>
        <p:nvSpPr>
          <p:cNvPr id="3" name="_OM_BulletList_"/>
          <p:cNvSpPr>
            <a:spLocks noGrp="1"/>
          </p:cNvSpPr>
          <p:nvPr>
            <p:ph type="body" idx="1"/>
          </p:nvPr>
        </p:nvSpPr>
        <p:spPr>
          <a:xfrm>
            <a:off x="457200" y="1475656"/>
            <a:ext cx="8363272" cy="519370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r-FR" b="1" dirty="0" smtClean="0"/>
          </a:p>
          <a:p>
            <a:pPr marL="0" indent="0">
              <a:buNone/>
            </a:pPr>
            <a:r>
              <a:rPr sz="3300" b="1" dirty="0" err="1" smtClean="0"/>
              <a:t>Texte</a:t>
            </a:r>
            <a:r>
              <a:rPr sz="3300" b="1" dirty="0" smtClean="0"/>
              <a:t> </a:t>
            </a:r>
            <a:r>
              <a:rPr sz="3300" b="1" dirty="0" err="1"/>
              <a:t>authentique</a:t>
            </a:r>
            <a:r>
              <a:rPr sz="3300" b="1" dirty="0"/>
              <a:t> </a:t>
            </a:r>
            <a:r>
              <a:rPr sz="3300" dirty="0" smtClean="0"/>
              <a:t>(</a:t>
            </a:r>
            <a:r>
              <a:rPr lang="fr-FR" sz="3300" dirty="0" smtClean="0"/>
              <a:t>pas plus de </a:t>
            </a:r>
            <a:r>
              <a:rPr sz="3300" dirty="0" smtClean="0"/>
              <a:t>10</a:t>
            </a:r>
            <a:r>
              <a:rPr lang="fr-FR" sz="3300" dirty="0" smtClean="0"/>
              <a:t> lignes) relevant d’un des deux contextes d’utilisation de la langue :</a:t>
            </a:r>
          </a:p>
          <a:p>
            <a:pPr marL="514350" indent="-514350">
              <a:buAutoNum type="arabicParenR"/>
            </a:pPr>
            <a:r>
              <a:rPr lang="fr-FR" sz="3300" dirty="0" smtClean="0"/>
              <a:t>situations et actes de la vie quotidienne, personnelle, sociale et citoyenne (ancré dans la réalité des pays ou aires géographiques dans lesquels la langue est parlée)</a:t>
            </a:r>
          </a:p>
          <a:p>
            <a:pPr marL="514350" indent="-514350">
              <a:buAutoNum type="arabicParenR"/>
            </a:pPr>
            <a:r>
              <a:rPr lang="fr-FR" sz="3300" dirty="0" smtClean="0"/>
              <a:t>Situations et actes de la </a:t>
            </a:r>
            <a:r>
              <a:rPr lang="fr-FR" sz="3300" dirty="0"/>
              <a:t>vie professionnelle (ancré dans la réalité des pays ou aires géographiques dans lesquels la langue est </a:t>
            </a:r>
            <a:r>
              <a:rPr lang="fr-FR" sz="3300" dirty="0" smtClean="0"/>
              <a:t>parlée)</a:t>
            </a:r>
            <a:endParaRPr lang="fr-FR" sz="3300" dirty="0"/>
          </a:p>
          <a:p>
            <a:pPr marL="0" indent="0">
              <a:buNone/>
            </a:pPr>
            <a:r>
              <a:rPr lang="fr-FR" sz="3300" dirty="0" smtClean="0"/>
              <a:t>-Peut être illustré par un élément iconographique</a:t>
            </a:r>
          </a:p>
          <a:p>
            <a:pPr marL="0" indent="0">
              <a:buNone/>
            </a:pPr>
            <a:r>
              <a:rPr lang="fr-FR" sz="3300" dirty="0" smtClean="0"/>
              <a:t>-Informatif, </a:t>
            </a:r>
            <a:r>
              <a:rPr lang="fr-FR" sz="3300" dirty="0"/>
              <a:t>descriptif, </a:t>
            </a:r>
            <a:r>
              <a:rPr lang="fr-FR" sz="3300" dirty="0" smtClean="0"/>
              <a:t>narratif pouvant relever de genres différents</a:t>
            </a:r>
          </a:p>
          <a:p>
            <a:pPr marL="0" indent="0">
              <a:buNone/>
            </a:pPr>
            <a:r>
              <a:rPr lang="fr-FR" sz="3300" dirty="0"/>
              <a:t>-</a:t>
            </a:r>
            <a:r>
              <a:rPr lang="fr-FR" sz="3300" dirty="0" smtClean="0"/>
              <a:t>Pas de spécialisation excessive s’il relève d’un secteur d’activité professionnelle</a:t>
            </a:r>
          </a:p>
          <a:p>
            <a:pPr marL="0" indent="0">
              <a:buNone/>
            </a:pPr>
            <a:r>
              <a:rPr lang="fr-FR" sz="3300" b="1" dirty="0" smtClean="0"/>
              <a:t>Réponses en français </a:t>
            </a:r>
            <a:r>
              <a:rPr lang="fr-FR" sz="3300" dirty="0" smtClean="0"/>
              <a:t>à 4 questions minimum et 6 </a:t>
            </a:r>
            <a:r>
              <a:rPr lang="fr-FR" sz="3300" dirty="0"/>
              <a:t>questions </a:t>
            </a:r>
            <a:r>
              <a:rPr lang="fr-FR" sz="3300" dirty="0" smtClean="0"/>
              <a:t>maximum graduées du général au particulier </a:t>
            </a:r>
          </a:p>
          <a:p>
            <a:pPr marL="0" indent="0">
              <a:buNone/>
            </a:pPr>
            <a:endParaRPr sz="33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32758">
            <a:off x="7553221" y="225385"/>
            <a:ext cx="1351737" cy="135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588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A.c</a:t>
            </a:r>
            <a:r>
              <a:rPr lang="fr-FR" dirty="0" smtClean="0"/>
              <a:t>- </a:t>
            </a:r>
            <a:r>
              <a:rPr dirty="0" smtClean="0"/>
              <a:t>E</a:t>
            </a:r>
            <a:r>
              <a:rPr lang="fr-FR" dirty="0" err="1" smtClean="0"/>
              <a:t>xpression</a:t>
            </a:r>
            <a:r>
              <a:rPr lang="fr-FR" dirty="0" smtClean="0"/>
              <a:t> écrite (EE)</a:t>
            </a:r>
            <a:br>
              <a:rPr lang="fr-FR" dirty="0" smtClean="0"/>
            </a:br>
            <a:endParaRPr lang="en-US" dirty="0"/>
          </a:p>
        </p:txBody>
      </p:sp>
      <p:sp>
        <p:nvSpPr>
          <p:cNvPr id="3" name="_OM_BulletList_"/>
          <p:cNvSpPr>
            <a:spLocks noGrp="1"/>
          </p:cNvSpPr>
          <p:nvPr>
            <p:ph type="body" idx="1"/>
          </p:nvPr>
        </p:nvSpPr>
        <p:spPr>
          <a:xfrm>
            <a:off x="323528" y="2924944"/>
            <a:ext cx="8556758" cy="3442960"/>
          </a:xfrm>
        </p:spPr>
        <p:txBody>
          <a:bodyPr>
            <a:normAutofit lnSpcReduction="10000"/>
          </a:bodyPr>
          <a:lstStyle/>
          <a:p>
            <a:r>
              <a:rPr lang="fr-FR" sz="2400" dirty="0" smtClean="0"/>
              <a:t>Deux</a:t>
            </a:r>
            <a:r>
              <a:rPr sz="2400" dirty="0" smtClean="0"/>
              <a:t> </a:t>
            </a:r>
            <a:r>
              <a:rPr lang="fr-FR" sz="2400" dirty="0" smtClean="0"/>
              <a:t>sujets</a:t>
            </a:r>
            <a:r>
              <a:rPr sz="2400" dirty="0" smtClean="0"/>
              <a:t> </a:t>
            </a:r>
            <a:r>
              <a:rPr sz="2400" dirty="0"/>
              <a:t>au choix libellés en </a:t>
            </a:r>
            <a:r>
              <a:rPr sz="2400" dirty="0" smtClean="0"/>
              <a:t>français</a:t>
            </a:r>
            <a:r>
              <a:rPr lang="fr-FR" sz="2400" dirty="0" smtClean="0"/>
              <a:t> relevant de 2 contextes différents d’utilisation de la langue</a:t>
            </a:r>
            <a:endParaRPr sz="2400" dirty="0"/>
          </a:p>
          <a:p>
            <a:pPr lvl="1"/>
            <a:r>
              <a:rPr lang="fr-FR" sz="2100" dirty="0" smtClean="0"/>
              <a:t>Soit réponse </a:t>
            </a:r>
            <a:r>
              <a:rPr lang="fr-FR" sz="2100" dirty="0"/>
              <a:t>à une </a:t>
            </a:r>
            <a:r>
              <a:rPr lang="fr-FR" sz="2100" dirty="0" smtClean="0"/>
              <a:t>question en lien avec le thème des documents de la CO et de la CE</a:t>
            </a:r>
            <a:endParaRPr lang="fr-FR" sz="2100" dirty="0"/>
          </a:p>
          <a:p>
            <a:pPr lvl="1"/>
            <a:r>
              <a:rPr lang="fr-FR" sz="2100" dirty="0" smtClean="0"/>
              <a:t>Soit réponse </a:t>
            </a:r>
            <a:r>
              <a:rPr lang="fr-FR" sz="2100" dirty="0"/>
              <a:t>à un message bref (SMS, mail, </a:t>
            </a:r>
            <a:r>
              <a:rPr lang="fr-FR" sz="2100" dirty="0" smtClean="0"/>
              <a:t>postale...) avec explication brève de l’origine et du contexte</a:t>
            </a:r>
            <a:endParaRPr lang="fr-FR" sz="2100" dirty="0"/>
          </a:p>
          <a:p>
            <a:r>
              <a:rPr sz="2400" b="1" dirty="0" smtClean="0"/>
              <a:t>Réd</a:t>
            </a:r>
            <a:r>
              <a:rPr lang="fr-FR" sz="2400" b="1" dirty="0" smtClean="0"/>
              <a:t>action en langue étrangère </a:t>
            </a:r>
            <a:r>
              <a:rPr sz="2400" b="1" dirty="0" smtClean="0"/>
              <a:t> </a:t>
            </a:r>
            <a:r>
              <a:rPr lang="fr-FR" sz="2400" dirty="0"/>
              <a:t>(</a:t>
            </a:r>
            <a:r>
              <a:rPr sz="2400" dirty="0" smtClean="0"/>
              <a:t>60 </a:t>
            </a:r>
            <a:r>
              <a:rPr sz="2400" dirty="0"/>
              <a:t>à 80 mots min</a:t>
            </a:r>
            <a:r>
              <a:rPr sz="2400" dirty="0" smtClean="0"/>
              <a:t>.</a:t>
            </a:r>
            <a:r>
              <a:rPr lang="fr-FR" sz="2400" dirty="0" smtClean="0"/>
              <a:t>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	</a:t>
            </a:r>
            <a:endParaRPr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11720">
            <a:off x="7370309" y="625035"/>
            <a:ext cx="1553319" cy="155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023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{{826E4550-A2DF-40AF-A875-DEDA1ABF86AC}}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Situation B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Epreuve orale individuelle</a:t>
            </a:r>
            <a:endParaRPr lang="en-US" dirty="0"/>
          </a:p>
        </p:txBody>
      </p:sp>
      <p:sp>
        <p:nvSpPr>
          <p:cNvPr id="3" name="_OM_BulletList_"/>
          <p:cNvSpPr>
            <a:spLocks noGrp="1"/>
          </p:cNvSpPr>
          <p:nvPr>
            <p:ph type="body" idx="1"/>
          </p:nvPr>
        </p:nvSpPr>
        <p:spPr>
          <a:xfrm>
            <a:off x="457200" y="3140968"/>
            <a:ext cx="3985200" cy="1654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dirty="0" smtClean="0"/>
              <a:t>Pas </a:t>
            </a:r>
            <a:r>
              <a:rPr dirty="0"/>
              <a:t>de </a:t>
            </a:r>
            <a:r>
              <a:rPr dirty="0" err="1"/>
              <a:t>préparation</a:t>
            </a:r>
            <a:endParaRPr dirty="0"/>
          </a:p>
          <a:p>
            <a:pPr marL="0" indent="0">
              <a:buNone/>
            </a:pPr>
            <a:r>
              <a:rPr dirty="0" smtClean="0"/>
              <a:t>EOC</a:t>
            </a:r>
            <a:r>
              <a:rPr lang="fr-FR" dirty="0" smtClean="0"/>
              <a:t> </a:t>
            </a:r>
            <a:r>
              <a:rPr lang="fr-FR" dirty="0"/>
              <a:t>= 3 </a:t>
            </a:r>
            <a:r>
              <a:rPr lang="fr-FR" dirty="0" smtClean="0"/>
              <a:t>mn max.</a:t>
            </a:r>
            <a:endParaRPr lang="fr-FR" dirty="0"/>
          </a:p>
          <a:p>
            <a:pPr marL="0" indent="0">
              <a:buNone/>
            </a:pPr>
            <a:r>
              <a:rPr dirty="0" smtClean="0"/>
              <a:t>EOI</a:t>
            </a:r>
            <a:r>
              <a:rPr lang="fr-FR" dirty="0" smtClean="0"/>
              <a:t> </a:t>
            </a:r>
            <a:r>
              <a:rPr lang="fr-FR" dirty="0"/>
              <a:t>= 3 </a:t>
            </a:r>
            <a:r>
              <a:rPr lang="fr-FR" dirty="0" smtClean="0"/>
              <a:t>mn max.</a:t>
            </a:r>
            <a:endParaRPr lang="fr-FR" dirty="0"/>
          </a:p>
          <a:p>
            <a:pPr marL="0" indent="0">
              <a:buNone/>
            </a:pPr>
            <a:endParaRPr dirty="0"/>
          </a:p>
        </p:txBody>
      </p:sp>
      <p:sp>
        <p:nvSpPr>
          <p:cNvPr id="110" name="Branch notes"/>
          <p:cNvSpPr>
            <a:spLocks noGrp="1"/>
          </p:cNvSpPr>
          <p:nvPr>
            <p:ph type="body" idx="3"/>
          </p:nvPr>
        </p:nvSpPr>
        <p:spPr>
          <a:xfrm>
            <a:off x="6444208" y="5085184"/>
            <a:ext cx="2365345" cy="1656184"/>
          </a:xfrm>
        </p:spPr>
        <p:txBody>
          <a:bodyPr/>
          <a:lstStyle/>
          <a:p>
            <a:pPr marL="0" indent="0">
              <a:buNone/>
            </a:pPr>
            <a:r>
              <a:rPr lang="fr-FR" sz="2000" dirty="0" smtClean="0"/>
              <a:t>Professeurs formateurs de l’établissement ou </a:t>
            </a:r>
            <a:r>
              <a:rPr sz="2000" dirty="0" smtClean="0"/>
              <a:t>1 </a:t>
            </a:r>
            <a:r>
              <a:rPr sz="2000" dirty="0"/>
              <a:t>jury</a:t>
            </a:r>
          </a:p>
        </p:txBody>
      </p:sp>
      <p:pic>
        <p:nvPicPr>
          <p:cNvPr id="111" name="_OM_Attachment" descr="Surréalisme" title="Surréalisme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261113" y="1185456"/>
            <a:ext cx="2440851" cy="3441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ueconstruc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ueconstruc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construc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construc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construc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construc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construc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construc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construc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construc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construc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construc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construc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construct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construct 14">
        <a:dk1>
          <a:srgbClr val="000000"/>
        </a:dk1>
        <a:lt1>
          <a:srgbClr val="FFFFFF"/>
        </a:lt1>
        <a:dk2>
          <a:srgbClr val="990000"/>
        </a:dk2>
        <a:lt2>
          <a:srgbClr val="969696"/>
        </a:lt2>
        <a:accent1>
          <a:srgbClr val="FDEC99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EF4CA"/>
        </a:accent5>
        <a:accent6>
          <a:srgbClr val="E7B900"/>
        </a:accent6>
        <a:hlink>
          <a:srgbClr val="9900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construct 15">
        <a:dk1>
          <a:srgbClr val="000000"/>
        </a:dk1>
        <a:lt1>
          <a:srgbClr val="FFFFFF"/>
        </a:lt1>
        <a:dk2>
          <a:srgbClr val="FFFFFF"/>
        </a:dk2>
        <a:lt2>
          <a:srgbClr val="969696"/>
        </a:lt2>
        <a:accent1>
          <a:srgbClr val="FDEC99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EF4CA"/>
        </a:accent5>
        <a:accent6>
          <a:srgbClr val="E7B900"/>
        </a:accent6>
        <a:hlink>
          <a:srgbClr val="9900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construct 16">
        <a:dk1>
          <a:srgbClr val="000000"/>
        </a:dk1>
        <a:lt1>
          <a:srgbClr val="FFFFFF"/>
        </a:lt1>
        <a:dk2>
          <a:srgbClr val="FFFFFF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FFFFF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ueconstruc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ueconstruc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construc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construc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construc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construc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construc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construc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construc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construc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construc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construc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construc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construct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construct 14">
        <a:dk1>
          <a:srgbClr val="000000"/>
        </a:dk1>
        <a:lt1>
          <a:srgbClr val="FFFFFF"/>
        </a:lt1>
        <a:dk2>
          <a:srgbClr val="990000"/>
        </a:dk2>
        <a:lt2>
          <a:srgbClr val="969696"/>
        </a:lt2>
        <a:accent1>
          <a:srgbClr val="FDEC99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EF4CA"/>
        </a:accent5>
        <a:accent6>
          <a:srgbClr val="E7B900"/>
        </a:accent6>
        <a:hlink>
          <a:srgbClr val="9900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construct 15">
        <a:dk1>
          <a:srgbClr val="000000"/>
        </a:dk1>
        <a:lt1>
          <a:srgbClr val="FFFFFF"/>
        </a:lt1>
        <a:dk2>
          <a:srgbClr val="FFFFFF"/>
        </a:dk2>
        <a:lt2>
          <a:srgbClr val="969696"/>
        </a:lt2>
        <a:accent1>
          <a:srgbClr val="FDEC99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EF4CA"/>
        </a:accent5>
        <a:accent6>
          <a:srgbClr val="E7B900"/>
        </a:accent6>
        <a:hlink>
          <a:srgbClr val="9900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construct 16">
        <a:dk1>
          <a:srgbClr val="000000"/>
        </a:dk1>
        <a:lt1>
          <a:srgbClr val="FFFFFF"/>
        </a:lt1>
        <a:dk2>
          <a:srgbClr val="FFFFFF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FFFFF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1820</Words>
  <Application>Microsoft Office PowerPoint</Application>
  <PresentationFormat>Affichage à l'écran (4:3)</PresentationFormat>
  <Paragraphs>223</Paragraphs>
  <Slides>29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40" baseType="lpstr">
      <vt:lpstr>MS Gothic</vt:lpstr>
      <vt:lpstr>ＭＳ Ｐゴシック</vt:lpstr>
      <vt:lpstr>Arial</vt:lpstr>
      <vt:lpstr>Calibri</vt:lpstr>
      <vt:lpstr>Franklin Gothic Book</vt:lpstr>
      <vt:lpstr>Franklin Gothic Medium</vt:lpstr>
      <vt:lpstr>Segoe UI Symbol</vt:lpstr>
      <vt:lpstr>Symbol</vt:lpstr>
      <vt:lpstr>Times New Roman</vt:lpstr>
      <vt:lpstr>Wingdings</vt:lpstr>
      <vt:lpstr>Blueconstruct</vt:lpstr>
      <vt:lpstr>FORMATION NOUVELLES MODALITES D’EVALUATION  en LV  SUJETS CAP</vt:lpstr>
      <vt:lpstr>TVP : Enjeux de la mise en œuvre pour l’année 2020-2021</vt:lpstr>
      <vt:lpstr>Baccalauréat professionnel </vt:lpstr>
      <vt:lpstr>Epreuves obligatoire et ponctuelle/ de LV au CAP 2021</vt:lpstr>
      <vt:lpstr>Situation A- Epreuve écrite commune</vt:lpstr>
      <vt:lpstr>A.a- Compréhension  de l’oral (CO)</vt:lpstr>
      <vt:lpstr>A.b-Compréhension de l’écrit</vt:lpstr>
      <vt:lpstr>A.c- Expression écrite (EE) </vt:lpstr>
      <vt:lpstr>Situation B Epreuve orale individuelle</vt:lpstr>
      <vt:lpstr>B.a- EOC</vt:lpstr>
      <vt:lpstr>B.b- EOI</vt:lpstr>
      <vt:lpstr>Présentation PowerPoint</vt:lpstr>
      <vt:lpstr>Présentation PowerPoint</vt:lpstr>
      <vt:lpstr>Epreuve facultative de langue vivante au CAP</vt:lpstr>
      <vt:lpstr>Présentation PowerPoint</vt:lpstr>
      <vt:lpstr>Présentation PowerPoint</vt:lpstr>
      <vt:lpstr>Présentation PowerPoint</vt:lpstr>
      <vt:lpstr>Points de vigilance</vt:lpstr>
      <vt:lpstr> Outils </vt:lpstr>
      <vt:lpstr>Présentation PowerPoint</vt:lpstr>
      <vt:lpstr>Présentation PowerPoint</vt:lpstr>
      <vt:lpstr> Marqueurs CECRL (académie de Paris) </vt:lpstr>
      <vt:lpstr>Présentation PowerPoint</vt:lpstr>
      <vt:lpstr>Présentation PowerPoint</vt:lpstr>
      <vt:lpstr>Présentation PowerPoint</vt:lpstr>
      <vt:lpstr>Présentation PowerPoint</vt:lpstr>
      <vt:lpstr>Sujet 0</vt:lpstr>
      <vt:lpstr>Présentation PowerPoint</vt:lpstr>
      <vt:lpstr>Présentation PowerPoint</vt:lpstr>
    </vt:vector>
  </TitlesOfParts>
  <Company>Matchware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</dc:title>
  <dc:creator>Aurore Cortes-Cheyron</dc:creator>
  <cp:lastModifiedBy>superu</cp:lastModifiedBy>
  <cp:revision>95</cp:revision>
  <dcterms:created xsi:type="dcterms:W3CDTF">2005-09-16T09:35:58Z</dcterms:created>
  <dcterms:modified xsi:type="dcterms:W3CDTF">2021-01-15T14:59:24Z</dcterms:modified>
</cp:coreProperties>
</file>